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2" r:id="rId4"/>
    <p:sldId id="259" r:id="rId5"/>
  </p:sldIdLst>
  <p:sldSz cx="7559675" cy="1069181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7"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60" d="100"/>
          <a:sy n="160" d="100"/>
        </p:scale>
        <p:origin x="91" y="-1838"/>
      </p:cViewPr>
      <p:guideLst>
        <p:guide orient="horz" pos="3367"/>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172709"/>
      </p:ext>
    </p:extLst>
  </p:cSld>
  <p:clrMapOvr>
    <a:masterClrMapping/>
  </p:clrMapOvr>
  <p:extLst>
    <p:ext uri="{DCECCB84-F9BA-43D5-87BE-67443E8EF086}">
      <p15:sldGuideLst xmlns:p15="http://schemas.microsoft.com/office/powerpoint/2012/main">
        <p15:guide id="1" orient="horz" pos="487" userDrawn="1">
          <p15:clr>
            <a:srgbClr val="FBAE40"/>
          </p15:clr>
        </p15:guide>
        <p15:guide id="2" pos="340" userDrawn="1">
          <p15:clr>
            <a:srgbClr val="FBAE40"/>
          </p15:clr>
        </p15:guide>
        <p15:guide id="3" pos="4422" userDrawn="1">
          <p15:clr>
            <a:srgbClr val="FBAE40"/>
          </p15:clr>
        </p15:guide>
        <p15:guide id="4" orient="horz" pos="63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1508865302"/>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190566074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1876880572"/>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362864688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291729238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271130885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1930282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344678408"/>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273651942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D32391-8321-40B7-8A59-5AF368919E9B}" type="datetimeFigureOut">
              <a:rPr kumimoji="1" lang="ja-JP" altLang="en-US" smtClean="0"/>
              <a:t>2026/5/14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81802654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7FD32391-8321-40B7-8A59-5AF368919E9B}" type="datetimeFigureOut">
              <a:rPr kumimoji="1" lang="ja-JP" altLang="en-US" smtClean="0"/>
              <a:t>2026/5/14</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17834809-3FAF-4BA8-A9B8-1FFDAB510280}" type="slidenum">
              <a:rPr kumimoji="1" lang="ja-JP" altLang="en-US" smtClean="0"/>
              <a:t>‹#›</a:t>
            </a:fld>
            <a:endParaRPr kumimoji="1" lang="ja-JP" altLang="en-US"/>
          </a:p>
        </p:txBody>
      </p:sp>
    </p:spTree>
    <p:extLst>
      <p:ext uri="{BB962C8B-B14F-4D97-AF65-F5344CB8AC3E}">
        <p14:creationId xmlns:p14="http://schemas.microsoft.com/office/powerpoint/2010/main" val="2111926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7" userDrawn="1">
          <p15:clr>
            <a:srgbClr val="F26B43"/>
          </p15:clr>
        </p15:guide>
        <p15:guide id="2" pos="238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tmp"/><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2031E30C-4EF7-77EF-8088-944BEE436675}"/>
              </a:ext>
            </a:extLst>
          </p:cNvPr>
          <p:cNvSpPr/>
          <p:nvPr/>
        </p:nvSpPr>
        <p:spPr>
          <a:xfrm>
            <a:off x="539750" y="4931110"/>
            <a:ext cx="2088000" cy="234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フリーフォーム: 図形 98">
            <a:extLst>
              <a:ext uri="{FF2B5EF4-FFF2-40B4-BE49-F238E27FC236}">
                <a16:creationId xmlns:a16="http://schemas.microsoft.com/office/drawing/2014/main" id="{772AEC17-2399-7B08-0022-3EE97406F086}"/>
              </a:ext>
            </a:extLst>
          </p:cNvPr>
          <p:cNvSpPr/>
          <p:nvPr/>
        </p:nvSpPr>
        <p:spPr>
          <a:xfrm>
            <a:off x="935278" y="6115911"/>
            <a:ext cx="1342189" cy="1207084"/>
          </a:xfrm>
          <a:custGeom>
            <a:avLst/>
            <a:gdLst>
              <a:gd name="connsiteX0" fmla="*/ 121812 w 1081617"/>
              <a:gd name="connsiteY0" fmla="*/ 0 h 972741"/>
              <a:gd name="connsiteX1" fmla="*/ 959805 w 1081617"/>
              <a:gd name="connsiteY1" fmla="*/ 0 h 972741"/>
              <a:gd name="connsiteX2" fmla="*/ 1081617 w 1081617"/>
              <a:gd name="connsiteY2" fmla="*/ 121812 h 972741"/>
              <a:gd name="connsiteX3" fmla="*/ 1081617 w 1081617"/>
              <a:gd name="connsiteY3" fmla="*/ 972741 h 972741"/>
              <a:gd name="connsiteX4" fmla="*/ 0 w 1081617"/>
              <a:gd name="connsiteY4" fmla="*/ 972741 h 972741"/>
              <a:gd name="connsiteX5" fmla="*/ 0 w 1081617"/>
              <a:gd name="connsiteY5" fmla="*/ 121812 h 972741"/>
              <a:gd name="connsiteX6" fmla="*/ 121812 w 1081617"/>
              <a:gd name="connsiteY6" fmla="*/ 0 h 972741"/>
              <a:gd name="connsiteX7" fmla="*/ 537633 w 1081617"/>
              <a:gd name="connsiteY7" fmla="*/ 42141 h 972741"/>
              <a:gd name="connsiteX8" fmla="*/ 525033 w 1081617"/>
              <a:gd name="connsiteY8" fmla="*/ 54741 h 972741"/>
              <a:gd name="connsiteX9" fmla="*/ 537633 w 1081617"/>
              <a:gd name="connsiteY9" fmla="*/ 67341 h 972741"/>
              <a:gd name="connsiteX10" fmla="*/ 550233 w 1081617"/>
              <a:gd name="connsiteY10" fmla="*/ 54741 h 972741"/>
              <a:gd name="connsiteX11" fmla="*/ 537633 w 1081617"/>
              <a:gd name="connsiteY11" fmla="*/ 42141 h 972741"/>
              <a:gd name="connsiteX12" fmla="*/ 438633 w 1081617"/>
              <a:gd name="connsiteY12" fmla="*/ 83435 h 972741"/>
              <a:gd name="connsiteX13" fmla="*/ 429633 w 1081617"/>
              <a:gd name="connsiteY13" fmla="*/ 92435 h 972741"/>
              <a:gd name="connsiteX14" fmla="*/ 438633 w 1081617"/>
              <a:gd name="connsiteY14" fmla="*/ 101435 h 972741"/>
              <a:gd name="connsiteX15" fmla="*/ 636633 w 1081617"/>
              <a:gd name="connsiteY15" fmla="*/ 101435 h 972741"/>
              <a:gd name="connsiteX16" fmla="*/ 645633 w 1081617"/>
              <a:gd name="connsiteY16" fmla="*/ 92435 h 972741"/>
              <a:gd name="connsiteX17" fmla="*/ 636633 w 1081617"/>
              <a:gd name="connsiteY17" fmla="*/ 83435 h 972741"/>
              <a:gd name="connsiteX18" fmla="*/ 438633 w 1081617"/>
              <a:gd name="connsiteY18" fmla="*/ 83435 h 97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81617" h="972741">
                <a:moveTo>
                  <a:pt x="121812" y="0"/>
                </a:moveTo>
                <a:lnTo>
                  <a:pt x="959805" y="0"/>
                </a:lnTo>
                <a:cubicBezTo>
                  <a:pt x="1027080" y="0"/>
                  <a:pt x="1081617" y="54537"/>
                  <a:pt x="1081617" y="121812"/>
                </a:cubicBezTo>
                <a:lnTo>
                  <a:pt x="1081617" y="972741"/>
                </a:lnTo>
                <a:lnTo>
                  <a:pt x="0" y="972741"/>
                </a:lnTo>
                <a:lnTo>
                  <a:pt x="0" y="121812"/>
                </a:lnTo>
                <a:cubicBezTo>
                  <a:pt x="0" y="54537"/>
                  <a:pt x="54537" y="0"/>
                  <a:pt x="121812" y="0"/>
                </a:cubicBezTo>
                <a:close/>
                <a:moveTo>
                  <a:pt x="537633" y="42141"/>
                </a:moveTo>
                <a:cubicBezTo>
                  <a:pt x="530674" y="42141"/>
                  <a:pt x="525033" y="47782"/>
                  <a:pt x="525033" y="54741"/>
                </a:cubicBezTo>
                <a:cubicBezTo>
                  <a:pt x="525033" y="61700"/>
                  <a:pt x="530674" y="67341"/>
                  <a:pt x="537633" y="67341"/>
                </a:cubicBezTo>
                <a:cubicBezTo>
                  <a:pt x="544592" y="67341"/>
                  <a:pt x="550233" y="61700"/>
                  <a:pt x="550233" y="54741"/>
                </a:cubicBezTo>
                <a:cubicBezTo>
                  <a:pt x="550233" y="47782"/>
                  <a:pt x="544592" y="42141"/>
                  <a:pt x="537633" y="42141"/>
                </a:cubicBezTo>
                <a:close/>
                <a:moveTo>
                  <a:pt x="438633" y="83435"/>
                </a:moveTo>
                <a:cubicBezTo>
                  <a:pt x="433662" y="83435"/>
                  <a:pt x="429633" y="87464"/>
                  <a:pt x="429633" y="92435"/>
                </a:cubicBezTo>
                <a:cubicBezTo>
                  <a:pt x="429633" y="97406"/>
                  <a:pt x="433662" y="101435"/>
                  <a:pt x="438633" y="101435"/>
                </a:cubicBezTo>
                <a:lnTo>
                  <a:pt x="636633" y="101435"/>
                </a:lnTo>
                <a:cubicBezTo>
                  <a:pt x="641604" y="101435"/>
                  <a:pt x="645633" y="97406"/>
                  <a:pt x="645633" y="92435"/>
                </a:cubicBezTo>
                <a:cubicBezTo>
                  <a:pt x="645633" y="87464"/>
                  <a:pt x="641604" y="83435"/>
                  <a:pt x="636633" y="83435"/>
                </a:cubicBezTo>
                <a:lnTo>
                  <a:pt x="438633" y="83435"/>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0" name="正方形/長方形 99">
            <a:extLst>
              <a:ext uri="{FF2B5EF4-FFF2-40B4-BE49-F238E27FC236}">
                <a16:creationId xmlns:a16="http://schemas.microsoft.com/office/drawing/2014/main" id="{8CA24B58-F2BA-231E-4362-70D762D7F59A}"/>
              </a:ext>
            </a:extLst>
          </p:cNvPr>
          <p:cNvSpPr/>
          <p:nvPr/>
        </p:nvSpPr>
        <p:spPr>
          <a:xfrm>
            <a:off x="1038007" y="6292045"/>
            <a:ext cx="1134513" cy="10309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8C33F0FC-9463-AE43-DD06-E682D3323686}"/>
              </a:ext>
            </a:extLst>
          </p:cNvPr>
          <p:cNvSpPr/>
          <p:nvPr/>
        </p:nvSpPr>
        <p:spPr>
          <a:xfrm>
            <a:off x="3861168" y="1727110"/>
            <a:ext cx="3168000" cy="259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フリーフォーム: 図形 87">
            <a:extLst>
              <a:ext uri="{FF2B5EF4-FFF2-40B4-BE49-F238E27FC236}">
                <a16:creationId xmlns:a16="http://schemas.microsoft.com/office/drawing/2014/main" id="{881CFA61-68D8-77E9-1B15-BFE21BA87CED}"/>
              </a:ext>
            </a:extLst>
          </p:cNvPr>
          <p:cNvSpPr/>
          <p:nvPr/>
        </p:nvSpPr>
        <p:spPr>
          <a:xfrm>
            <a:off x="5744633" y="2800253"/>
            <a:ext cx="1081617" cy="972741"/>
          </a:xfrm>
          <a:custGeom>
            <a:avLst/>
            <a:gdLst>
              <a:gd name="connsiteX0" fmla="*/ 121812 w 1081617"/>
              <a:gd name="connsiteY0" fmla="*/ 0 h 972741"/>
              <a:gd name="connsiteX1" fmla="*/ 959805 w 1081617"/>
              <a:gd name="connsiteY1" fmla="*/ 0 h 972741"/>
              <a:gd name="connsiteX2" fmla="*/ 1081617 w 1081617"/>
              <a:gd name="connsiteY2" fmla="*/ 121812 h 972741"/>
              <a:gd name="connsiteX3" fmla="*/ 1081617 w 1081617"/>
              <a:gd name="connsiteY3" fmla="*/ 972741 h 972741"/>
              <a:gd name="connsiteX4" fmla="*/ 0 w 1081617"/>
              <a:gd name="connsiteY4" fmla="*/ 972741 h 972741"/>
              <a:gd name="connsiteX5" fmla="*/ 0 w 1081617"/>
              <a:gd name="connsiteY5" fmla="*/ 121812 h 972741"/>
              <a:gd name="connsiteX6" fmla="*/ 121812 w 1081617"/>
              <a:gd name="connsiteY6" fmla="*/ 0 h 972741"/>
              <a:gd name="connsiteX7" fmla="*/ 537633 w 1081617"/>
              <a:gd name="connsiteY7" fmla="*/ 42141 h 972741"/>
              <a:gd name="connsiteX8" fmla="*/ 525033 w 1081617"/>
              <a:gd name="connsiteY8" fmla="*/ 54741 h 972741"/>
              <a:gd name="connsiteX9" fmla="*/ 537633 w 1081617"/>
              <a:gd name="connsiteY9" fmla="*/ 67341 h 972741"/>
              <a:gd name="connsiteX10" fmla="*/ 550233 w 1081617"/>
              <a:gd name="connsiteY10" fmla="*/ 54741 h 972741"/>
              <a:gd name="connsiteX11" fmla="*/ 537633 w 1081617"/>
              <a:gd name="connsiteY11" fmla="*/ 42141 h 972741"/>
              <a:gd name="connsiteX12" fmla="*/ 438633 w 1081617"/>
              <a:gd name="connsiteY12" fmla="*/ 83435 h 972741"/>
              <a:gd name="connsiteX13" fmla="*/ 429633 w 1081617"/>
              <a:gd name="connsiteY13" fmla="*/ 92435 h 972741"/>
              <a:gd name="connsiteX14" fmla="*/ 438633 w 1081617"/>
              <a:gd name="connsiteY14" fmla="*/ 101435 h 972741"/>
              <a:gd name="connsiteX15" fmla="*/ 636633 w 1081617"/>
              <a:gd name="connsiteY15" fmla="*/ 101435 h 972741"/>
              <a:gd name="connsiteX16" fmla="*/ 645633 w 1081617"/>
              <a:gd name="connsiteY16" fmla="*/ 92435 h 972741"/>
              <a:gd name="connsiteX17" fmla="*/ 636633 w 1081617"/>
              <a:gd name="connsiteY17" fmla="*/ 83435 h 972741"/>
              <a:gd name="connsiteX18" fmla="*/ 438633 w 1081617"/>
              <a:gd name="connsiteY18" fmla="*/ 83435 h 97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81617" h="972741">
                <a:moveTo>
                  <a:pt x="121812" y="0"/>
                </a:moveTo>
                <a:lnTo>
                  <a:pt x="959805" y="0"/>
                </a:lnTo>
                <a:cubicBezTo>
                  <a:pt x="1027080" y="0"/>
                  <a:pt x="1081617" y="54537"/>
                  <a:pt x="1081617" y="121812"/>
                </a:cubicBezTo>
                <a:lnTo>
                  <a:pt x="1081617" y="972741"/>
                </a:lnTo>
                <a:lnTo>
                  <a:pt x="0" y="972741"/>
                </a:lnTo>
                <a:lnTo>
                  <a:pt x="0" y="121812"/>
                </a:lnTo>
                <a:cubicBezTo>
                  <a:pt x="0" y="54537"/>
                  <a:pt x="54537" y="0"/>
                  <a:pt x="121812" y="0"/>
                </a:cubicBezTo>
                <a:close/>
                <a:moveTo>
                  <a:pt x="537633" y="42141"/>
                </a:moveTo>
                <a:cubicBezTo>
                  <a:pt x="530674" y="42141"/>
                  <a:pt x="525033" y="47782"/>
                  <a:pt x="525033" y="54741"/>
                </a:cubicBezTo>
                <a:cubicBezTo>
                  <a:pt x="525033" y="61700"/>
                  <a:pt x="530674" y="67341"/>
                  <a:pt x="537633" y="67341"/>
                </a:cubicBezTo>
                <a:cubicBezTo>
                  <a:pt x="544592" y="67341"/>
                  <a:pt x="550233" y="61700"/>
                  <a:pt x="550233" y="54741"/>
                </a:cubicBezTo>
                <a:cubicBezTo>
                  <a:pt x="550233" y="47782"/>
                  <a:pt x="544592" y="42141"/>
                  <a:pt x="537633" y="42141"/>
                </a:cubicBezTo>
                <a:close/>
                <a:moveTo>
                  <a:pt x="438633" y="83435"/>
                </a:moveTo>
                <a:cubicBezTo>
                  <a:pt x="433662" y="83435"/>
                  <a:pt x="429633" y="87464"/>
                  <a:pt x="429633" y="92435"/>
                </a:cubicBezTo>
                <a:cubicBezTo>
                  <a:pt x="429633" y="97406"/>
                  <a:pt x="433662" y="101435"/>
                  <a:pt x="438633" y="101435"/>
                </a:cubicBezTo>
                <a:lnTo>
                  <a:pt x="636633" y="101435"/>
                </a:lnTo>
                <a:cubicBezTo>
                  <a:pt x="641604" y="101435"/>
                  <a:pt x="645633" y="97406"/>
                  <a:pt x="645633" y="92435"/>
                </a:cubicBezTo>
                <a:cubicBezTo>
                  <a:pt x="645633" y="87464"/>
                  <a:pt x="641604" y="83435"/>
                  <a:pt x="636633" y="83435"/>
                </a:cubicBezTo>
                <a:lnTo>
                  <a:pt x="438633" y="83435"/>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 name="正方形/長方形 3">
            <a:extLst>
              <a:ext uri="{FF2B5EF4-FFF2-40B4-BE49-F238E27FC236}">
                <a16:creationId xmlns:a16="http://schemas.microsoft.com/office/drawing/2014/main" id="{A8D07D4A-A21D-D1FB-37B8-6B24D9D22234}"/>
              </a:ext>
            </a:extLst>
          </p:cNvPr>
          <p:cNvSpPr/>
          <p:nvPr/>
        </p:nvSpPr>
        <p:spPr>
          <a:xfrm>
            <a:off x="539750" y="303213"/>
            <a:ext cx="6480175" cy="432000"/>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lIns="0" tIns="36000" rIns="0" bIns="0" rtlCol="0" anchor="ctr"/>
          <a:lstStyle/>
          <a:p>
            <a:pPr algn="ctr"/>
            <a:r>
              <a:rPr kumimoji="1" lang="ja-JP" altLang="en-US" sz="1600" b="1" dirty="0">
                <a:latin typeface="メイリオ" panose="020B0604030504040204" pitchFamily="50" charset="-128"/>
                <a:ea typeface="メイリオ" panose="020B0604030504040204" pitchFamily="50" charset="-128"/>
              </a:rPr>
              <a:t>インターネット出願手順（出願～合否発表～入学金納入）</a:t>
            </a:r>
          </a:p>
        </p:txBody>
      </p:sp>
      <p:sp>
        <p:nvSpPr>
          <p:cNvPr id="5" name="正方形/長方形 4">
            <a:extLst>
              <a:ext uri="{FF2B5EF4-FFF2-40B4-BE49-F238E27FC236}">
                <a16:creationId xmlns:a16="http://schemas.microsoft.com/office/drawing/2014/main" id="{6C3AC74B-64B6-C400-4AEB-3CAA39651D32}"/>
              </a:ext>
            </a:extLst>
          </p:cNvPr>
          <p:cNvSpPr/>
          <p:nvPr/>
        </p:nvSpPr>
        <p:spPr>
          <a:xfrm>
            <a:off x="539749" y="1727110"/>
            <a:ext cx="3168000" cy="259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24D5400D-976A-66BA-F638-8F4737E12762}"/>
              </a:ext>
            </a:extLst>
          </p:cNvPr>
          <p:cNvSpPr/>
          <p:nvPr/>
        </p:nvSpPr>
        <p:spPr>
          <a:xfrm>
            <a:off x="4941168" y="4931110"/>
            <a:ext cx="2088000" cy="234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F9FC70A3-DD19-DB1F-B2A8-16900CCCCCC5}"/>
              </a:ext>
            </a:extLst>
          </p:cNvPr>
          <p:cNvSpPr/>
          <p:nvPr/>
        </p:nvSpPr>
        <p:spPr>
          <a:xfrm>
            <a:off x="539749" y="1259110"/>
            <a:ext cx="360000" cy="36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Arial Black" panose="020B0A04020102020204" pitchFamily="34" charset="0"/>
                <a:ea typeface="メイリオ" panose="020B0604030504040204" pitchFamily="50" charset="-128"/>
              </a:rPr>
              <a:t>1</a:t>
            </a:r>
            <a:endParaRPr kumimoji="1" lang="ja-JP" altLang="en-US" dirty="0">
              <a:latin typeface="Arial Black" panose="020B0A04020102020204" pitchFamily="34" charset="0"/>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EAE2097D-6890-715F-6C4E-6E069838706E}"/>
              </a:ext>
            </a:extLst>
          </p:cNvPr>
          <p:cNvSpPr txBox="1"/>
          <p:nvPr/>
        </p:nvSpPr>
        <p:spPr>
          <a:xfrm>
            <a:off x="906099" y="1300375"/>
            <a:ext cx="6113826" cy="307777"/>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インターネット出願のアカウント作成（初回手続き時のみ）</a:t>
            </a:r>
          </a:p>
        </p:txBody>
      </p:sp>
      <p:sp>
        <p:nvSpPr>
          <p:cNvPr id="15" name="正方形/長方形 14">
            <a:extLst>
              <a:ext uri="{FF2B5EF4-FFF2-40B4-BE49-F238E27FC236}">
                <a16:creationId xmlns:a16="http://schemas.microsoft.com/office/drawing/2014/main" id="{500FA8F1-A7A3-D42D-BD35-1AD6FFFDE5B9}"/>
              </a:ext>
            </a:extLst>
          </p:cNvPr>
          <p:cNvSpPr/>
          <p:nvPr/>
        </p:nvSpPr>
        <p:spPr>
          <a:xfrm>
            <a:off x="539749" y="4463110"/>
            <a:ext cx="360000" cy="36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Arial Black" panose="020B0A04020102020204" pitchFamily="34" charset="0"/>
                <a:ea typeface="メイリオ" panose="020B0604030504040204" pitchFamily="50" charset="-128"/>
              </a:rPr>
              <a:t>2</a:t>
            </a:r>
            <a:endParaRPr kumimoji="1" lang="ja-JP" altLang="en-US" dirty="0">
              <a:latin typeface="Arial Black" panose="020B0A04020102020204" pitchFamily="34" charset="0"/>
              <a:ea typeface="メイリオ" panose="020B0604030504040204" pitchFamily="50" charset="-128"/>
            </a:endParaRPr>
          </a:p>
        </p:txBody>
      </p:sp>
      <p:sp>
        <p:nvSpPr>
          <p:cNvPr id="26" name="四角形: 角を丸くする 25">
            <a:extLst>
              <a:ext uri="{FF2B5EF4-FFF2-40B4-BE49-F238E27FC236}">
                <a16:creationId xmlns:a16="http://schemas.microsoft.com/office/drawing/2014/main" id="{18A45B36-16D6-E97C-E7AF-7CB9921D60BA}"/>
              </a:ext>
            </a:extLst>
          </p:cNvPr>
          <p:cNvSpPr/>
          <p:nvPr/>
        </p:nvSpPr>
        <p:spPr>
          <a:xfrm>
            <a:off x="4022912" y="2879226"/>
            <a:ext cx="648000" cy="144000"/>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700" b="1" dirty="0">
                <a:latin typeface="メイリオ" panose="020B0604030504040204" pitchFamily="50" charset="-128"/>
                <a:ea typeface="メイリオ" panose="020B0604030504040204" pitchFamily="50" charset="-128"/>
              </a:rPr>
              <a:t>ご注意</a:t>
            </a:r>
          </a:p>
        </p:txBody>
      </p:sp>
      <p:sp>
        <p:nvSpPr>
          <p:cNvPr id="31" name="楕円 30">
            <a:extLst>
              <a:ext uri="{FF2B5EF4-FFF2-40B4-BE49-F238E27FC236}">
                <a16:creationId xmlns:a16="http://schemas.microsoft.com/office/drawing/2014/main" id="{32E09C8B-10E0-DA39-7710-07DC560D3EED}"/>
              </a:ext>
            </a:extLst>
          </p:cNvPr>
          <p:cNvSpPr/>
          <p:nvPr/>
        </p:nvSpPr>
        <p:spPr>
          <a:xfrm>
            <a:off x="651512" y="1889248"/>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C13ED457-B7EF-606C-8ACD-C4DDB08C6917}"/>
              </a:ext>
            </a:extLst>
          </p:cNvPr>
          <p:cNvSpPr txBox="1"/>
          <p:nvPr/>
        </p:nvSpPr>
        <p:spPr>
          <a:xfrm>
            <a:off x="647278" y="1898381"/>
            <a:ext cx="288000" cy="307777"/>
          </a:xfrm>
          <a:prstGeom prst="rect">
            <a:avLst/>
          </a:prstGeom>
          <a:noFill/>
        </p:spPr>
        <p:txBody>
          <a:bodyPr wrap="square" rtlCol="0">
            <a:spAutoFit/>
          </a:bodyPr>
          <a:lstStyle/>
          <a:p>
            <a:r>
              <a:rPr kumimoji="1" lang="en-US" altLang="ja-JP" sz="1400" b="1" dirty="0">
                <a:latin typeface="メイリオ" panose="020B0604030504040204" pitchFamily="50" charset="-128"/>
                <a:ea typeface="メイリオ" panose="020B0604030504040204" pitchFamily="50" charset="-128"/>
              </a:rPr>
              <a:t>1</a:t>
            </a:r>
            <a:endParaRPr kumimoji="1" lang="ja-JP" altLang="en-US" sz="1400" b="1"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A58B8DDD-0140-43C6-05B2-C8E5E3485BCC}"/>
              </a:ext>
            </a:extLst>
          </p:cNvPr>
          <p:cNvSpPr txBox="1"/>
          <p:nvPr/>
        </p:nvSpPr>
        <p:spPr>
          <a:xfrm>
            <a:off x="945893" y="1830645"/>
            <a:ext cx="2757428" cy="461665"/>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出願サイトにアクセスして空メールを送信</a:t>
            </a:r>
          </a:p>
        </p:txBody>
      </p:sp>
      <p:sp>
        <p:nvSpPr>
          <p:cNvPr id="34" name="楕円 33">
            <a:extLst>
              <a:ext uri="{FF2B5EF4-FFF2-40B4-BE49-F238E27FC236}">
                <a16:creationId xmlns:a16="http://schemas.microsoft.com/office/drawing/2014/main" id="{3A2AA359-B4CB-24CB-7E79-43EF4C2453EE}"/>
              </a:ext>
            </a:extLst>
          </p:cNvPr>
          <p:cNvSpPr/>
          <p:nvPr/>
        </p:nvSpPr>
        <p:spPr>
          <a:xfrm>
            <a:off x="3955618" y="1889248"/>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35101992-C7BA-17FC-DE29-75CFD0ECD521}"/>
              </a:ext>
            </a:extLst>
          </p:cNvPr>
          <p:cNvSpPr txBox="1"/>
          <p:nvPr/>
        </p:nvSpPr>
        <p:spPr>
          <a:xfrm>
            <a:off x="3951384" y="1898381"/>
            <a:ext cx="288000" cy="307777"/>
          </a:xfrm>
          <a:prstGeom prst="rect">
            <a:avLst/>
          </a:prstGeom>
          <a:noFill/>
        </p:spPr>
        <p:txBody>
          <a:bodyPr wrap="square" rtlCol="0">
            <a:spAutoFit/>
          </a:bodyPr>
          <a:lstStyle/>
          <a:p>
            <a:r>
              <a:rPr kumimoji="1" lang="en-US" altLang="ja-JP" sz="1400" b="1" dirty="0">
                <a:latin typeface="メイリオ" panose="020B0604030504040204" pitchFamily="50" charset="-128"/>
                <a:ea typeface="メイリオ" panose="020B0604030504040204" pitchFamily="50" charset="-128"/>
              </a:rPr>
              <a:t>2</a:t>
            </a:r>
            <a:endParaRPr kumimoji="1" lang="ja-JP" altLang="en-US" sz="1400" b="1"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5221C755-F3AD-68BC-DEA7-EC4B5790D032}"/>
              </a:ext>
            </a:extLst>
          </p:cNvPr>
          <p:cNvSpPr txBox="1"/>
          <p:nvPr/>
        </p:nvSpPr>
        <p:spPr>
          <a:xfrm>
            <a:off x="4249998" y="1830645"/>
            <a:ext cx="2731683" cy="461665"/>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受信メールの</a:t>
            </a:r>
            <a:r>
              <a:rPr kumimoji="1" lang="en-US" altLang="ja-JP" sz="1200" b="1" dirty="0">
                <a:latin typeface="メイリオ" panose="020B0604030504040204" pitchFamily="50" charset="-128"/>
                <a:ea typeface="メイリオ" panose="020B0604030504040204" pitchFamily="50" charset="-128"/>
              </a:rPr>
              <a:t>URL</a:t>
            </a:r>
            <a:r>
              <a:rPr kumimoji="1" lang="ja-JP" altLang="en-US" sz="1200" b="1" dirty="0">
                <a:latin typeface="メイリオ" panose="020B0604030504040204" pitchFamily="50" charset="-128"/>
                <a:ea typeface="メイリオ" panose="020B0604030504040204" pitchFamily="50" charset="-128"/>
              </a:rPr>
              <a:t>をクリックして</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アカウント作成</a:t>
            </a:r>
            <a:endParaRPr kumimoji="1" lang="en-US" altLang="ja-JP" sz="1200" b="1" dirty="0">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2702DBFE-A972-8597-B514-629C3B244477}"/>
              </a:ext>
            </a:extLst>
          </p:cNvPr>
          <p:cNvSpPr txBox="1"/>
          <p:nvPr/>
        </p:nvSpPr>
        <p:spPr>
          <a:xfrm>
            <a:off x="577993" y="2322902"/>
            <a:ext cx="3079608" cy="507831"/>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当校ホームページの「インターネット出願はこちら」をクリックするか、</a:t>
            </a:r>
            <a:r>
              <a:rPr kumimoji="1" lang="en-US" altLang="ja-JP" sz="900" dirty="0">
                <a:latin typeface="メイリオ" panose="020B0604030504040204" pitchFamily="50" charset="-128"/>
                <a:ea typeface="メイリオ" panose="020B0604030504040204" pitchFamily="50" charset="-128"/>
              </a:rPr>
              <a:t>QR</a:t>
            </a:r>
            <a:r>
              <a:rPr kumimoji="1" lang="ja-JP" altLang="en-US" sz="900" dirty="0">
                <a:latin typeface="メイリオ" panose="020B0604030504040204" pitchFamily="50" charset="-128"/>
                <a:ea typeface="メイリオ" panose="020B0604030504040204" pitchFamily="50" charset="-128"/>
              </a:rPr>
              <a:t>コードを読み取り、出願サイトにアクセスしてください。</a:t>
            </a:r>
            <a:endParaRPr kumimoji="1" lang="en-US" altLang="ja-JP" sz="9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D912385A-FD00-D697-0309-CCF42446E6B4}"/>
              </a:ext>
            </a:extLst>
          </p:cNvPr>
          <p:cNvSpPr txBox="1"/>
          <p:nvPr/>
        </p:nvSpPr>
        <p:spPr>
          <a:xfrm>
            <a:off x="596798" y="2832100"/>
            <a:ext cx="2030952" cy="507831"/>
          </a:xfrm>
          <a:prstGeom prst="rect">
            <a:avLst/>
          </a:prstGeom>
          <a:noFill/>
        </p:spPr>
        <p:txBody>
          <a:bodyPr wrap="square" rtlCol="0">
            <a:spAutoFit/>
          </a:bodyPr>
          <a:lstStyle/>
          <a:p>
            <a:r>
              <a:rPr kumimoji="1" lang="ja-JP" altLang="en-US" sz="900" dirty="0">
                <a:latin typeface="メイリオ" panose="020B0604030504040204" pitchFamily="50" charset="-128"/>
                <a:ea typeface="メイリオ" panose="020B0604030504040204" pitchFamily="50" charset="-128"/>
              </a:rPr>
              <a:t>出願サイトの「はじめてご利用になる方へ」の案内に沿って空メールを送信してください。</a:t>
            </a:r>
            <a:endParaRPr kumimoji="1" lang="en-US" altLang="ja-JP" sz="900" dirty="0">
              <a:latin typeface="メイリオ" panose="020B0604030504040204" pitchFamily="50" charset="-128"/>
              <a:ea typeface="メイリオ" panose="020B0604030504040204" pitchFamily="50" charset="-128"/>
            </a:endParaRPr>
          </a:p>
        </p:txBody>
      </p:sp>
      <p:sp>
        <p:nvSpPr>
          <p:cNvPr id="47" name="正方形/長方形 46">
            <a:extLst>
              <a:ext uri="{FF2B5EF4-FFF2-40B4-BE49-F238E27FC236}">
                <a16:creationId xmlns:a16="http://schemas.microsoft.com/office/drawing/2014/main" id="{1204D8DB-69B9-2444-6555-3AE797B7B0A7}"/>
              </a:ext>
            </a:extLst>
          </p:cNvPr>
          <p:cNvSpPr/>
          <p:nvPr/>
        </p:nvSpPr>
        <p:spPr>
          <a:xfrm>
            <a:off x="930349" y="3525892"/>
            <a:ext cx="2412230" cy="39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900" b="1" i="0" u="none" strike="noStrike" baseline="0" dirty="0">
                <a:solidFill>
                  <a:schemeClr val="tx1"/>
                </a:solidFill>
                <a:latin typeface="メイリオ" panose="020B0604030504040204" pitchFamily="50" charset="-128"/>
                <a:ea typeface="メイリオ" panose="020B0604030504040204" pitchFamily="50" charset="-128"/>
              </a:rPr>
              <a:t>空メール送信後、</a:t>
            </a:r>
            <a:endParaRPr lang="en-US" altLang="ja-JP" sz="900" b="1" i="0" u="none" strike="noStrike" baseline="0" dirty="0">
              <a:solidFill>
                <a:schemeClr val="tx1"/>
              </a:solidFill>
              <a:latin typeface="メイリオ" panose="020B0604030504040204" pitchFamily="50" charset="-128"/>
              <a:ea typeface="メイリオ" panose="020B0604030504040204" pitchFamily="50" charset="-128"/>
            </a:endParaRPr>
          </a:p>
          <a:p>
            <a:r>
              <a:rPr lang="ja-JP" altLang="en-US" sz="900" b="1" i="0" u="none" strike="noStrike" baseline="0" dirty="0">
                <a:solidFill>
                  <a:schemeClr val="tx1"/>
                </a:solidFill>
                <a:latin typeface="メイリオ" panose="020B0604030504040204" pitchFamily="50" charset="-128"/>
                <a:ea typeface="メイリオ" panose="020B0604030504040204" pitchFamily="50" charset="-128"/>
              </a:rPr>
              <a:t>自動で返信されるメールをご確認ください。</a:t>
            </a:r>
            <a:endParaRPr kumimoji="1" lang="ja-JP" altLang="en-US" sz="900" b="1" dirty="0">
              <a:solidFill>
                <a:schemeClr val="tx1"/>
              </a:solidFill>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D49C4667-147C-D399-529D-C41F82A7C8C2}"/>
              </a:ext>
            </a:extLst>
          </p:cNvPr>
          <p:cNvSpPr txBox="1"/>
          <p:nvPr/>
        </p:nvSpPr>
        <p:spPr>
          <a:xfrm>
            <a:off x="601019" y="3957843"/>
            <a:ext cx="2893497" cy="307777"/>
          </a:xfrm>
          <a:prstGeom prst="rect">
            <a:avLst/>
          </a:prstGeom>
          <a:noFill/>
        </p:spPr>
        <p:txBody>
          <a:bodyPr wrap="square" rtlCol="0">
            <a:spAutoFit/>
          </a:bodyPr>
          <a:lstStyle/>
          <a:p>
            <a:pPr algn="l"/>
            <a:r>
              <a:rPr lang="en-US" altLang="ja-JP" sz="700" b="0" i="0" u="none" strike="noStrike" baseline="0" dirty="0">
                <a:latin typeface="メイリオ" panose="020B0604030504040204" pitchFamily="50" charset="-128"/>
                <a:ea typeface="メイリオ" panose="020B0604030504040204" pitchFamily="50" charset="-128"/>
              </a:rPr>
              <a:t>※</a:t>
            </a:r>
            <a:r>
              <a:rPr lang="ja-JP" altLang="en-US" sz="700" b="0" i="0" u="none" strike="noStrike" baseline="0" dirty="0">
                <a:latin typeface="メイリオ" panose="020B0604030504040204" pitchFamily="50" charset="-128"/>
                <a:ea typeface="メイリオ" panose="020B0604030504040204" pitchFamily="50" charset="-128"/>
              </a:rPr>
              <a:t>メールが届かない場合［</a:t>
            </a:r>
            <a:r>
              <a:rPr lang="en-US" altLang="ja-JP" sz="700" b="0" i="0" u="none" strike="noStrike" baseline="0" dirty="0">
                <a:latin typeface="メイリオ" panose="020B0604030504040204" pitchFamily="50" charset="-128"/>
                <a:ea typeface="メイリオ" panose="020B0604030504040204" pitchFamily="50" charset="-128"/>
              </a:rPr>
              <a:t>ckip.jp</a:t>
            </a:r>
            <a:r>
              <a:rPr lang="ja-JP" altLang="en-US" sz="700" b="0" i="0" u="none" strike="noStrike" baseline="0" dirty="0">
                <a:latin typeface="メイリオ" panose="020B0604030504040204" pitchFamily="50" charset="-128"/>
                <a:ea typeface="メイリオ" panose="020B0604030504040204" pitchFamily="50" charset="-128"/>
              </a:rPr>
              <a:t>］を受信可能なドメインとして</a:t>
            </a:r>
          </a:p>
          <a:p>
            <a:pPr algn="l"/>
            <a:r>
              <a:rPr lang="ja-JP" altLang="en-US" sz="700" b="0" i="0" u="none" strike="noStrike" baseline="0" dirty="0">
                <a:latin typeface="メイリオ" panose="020B0604030504040204" pitchFamily="50" charset="-128"/>
                <a:ea typeface="メイリオ" panose="020B0604030504040204" pitchFamily="50" charset="-128"/>
              </a:rPr>
              <a:t>　設定してください。または迷惑メールフォルダをご確認ください。</a:t>
            </a:r>
            <a:endParaRPr kumimoji="1" lang="ja-JP" altLang="en-US" sz="700" dirty="0">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B4560D4A-90FC-BB9B-9A3C-234992C39E06}"/>
              </a:ext>
            </a:extLst>
          </p:cNvPr>
          <p:cNvSpPr txBox="1"/>
          <p:nvPr/>
        </p:nvSpPr>
        <p:spPr>
          <a:xfrm>
            <a:off x="3910884" y="2322902"/>
            <a:ext cx="3079608" cy="507831"/>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①で返信されるメールの内容にしたがい、出願サイトにアクセスする際に必要なアカウント（ログイン</a:t>
            </a:r>
            <a:r>
              <a:rPr kumimoji="1" lang="en-US" altLang="ja-JP" sz="900" dirty="0">
                <a:latin typeface="メイリオ" panose="020B0604030504040204" pitchFamily="50" charset="-128"/>
                <a:ea typeface="メイリオ" panose="020B0604030504040204" pitchFamily="50" charset="-128"/>
              </a:rPr>
              <a:t>ID</a:t>
            </a:r>
            <a:r>
              <a:rPr kumimoji="1" lang="ja-JP" altLang="en-US" sz="900" dirty="0">
                <a:latin typeface="メイリオ" panose="020B0604030504040204" pitchFamily="50" charset="-128"/>
                <a:ea typeface="メイリオ" panose="020B0604030504040204" pitchFamily="50" charset="-128"/>
              </a:rPr>
              <a:t>とパスワード）を作成してください。</a:t>
            </a:r>
          </a:p>
        </p:txBody>
      </p:sp>
      <p:sp>
        <p:nvSpPr>
          <p:cNvPr id="50" name="正方形/長方形 49">
            <a:extLst>
              <a:ext uri="{FF2B5EF4-FFF2-40B4-BE49-F238E27FC236}">
                <a16:creationId xmlns:a16="http://schemas.microsoft.com/office/drawing/2014/main" id="{F82A2CF8-E168-1A4C-0B25-3D9AF16C4AD3}"/>
              </a:ext>
            </a:extLst>
          </p:cNvPr>
          <p:cNvSpPr/>
          <p:nvPr/>
        </p:nvSpPr>
        <p:spPr>
          <a:xfrm>
            <a:off x="3992647" y="3827779"/>
            <a:ext cx="2880000" cy="39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900" b="1" i="0" u="none" strike="noStrike" baseline="0" dirty="0">
                <a:solidFill>
                  <a:schemeClr val="tx1"/>
                </a:solidFill>
                <a:latin typeface="メイリオ" panose="020B0604030504040204" pitchFamily="50" charset="-128"/>
                <a:ea typeface="メイリオ" panose="020B0604030504040204" pitchFamily="50" charset="-128"/>
              </a:rPr>
              <a:t>アカウント作成後に送信されるメールに記載の</a:t>
            </a:r>
          </a:p>
          <a:p>
            <a:pPr algn="ctr"/>
            <a:r>
              <a:rPr lang="ja-JP" altLang="en-US" sz="900" b="1" i="0" u="none" strike="noStrike" baseline="0" dirty="0">
                <a:solidFill>
                  <a:schemeClr val="tx1"/>
                </a:solidFill>
                <a:latin typeface="メイリオ" panose="020B0604030504040204" pitchFamily="50" charset="-128"/>
                <a:ea typeface="メイリオ" panose="020B0604030504040204" pitchFamily="50" charset="-128"/>
              </a:rPr>
              <a:t>出願サイト</a:t>
            </a:r>
            <a:r>
              <a:rPr lang="en-US" altLang="ja-JP" sz="900" b="1" i="0" u="none" strike="noStrike" baseline="0" dirty="0">
                <a:solidFill>
                  <a:schemeClr val="tx1"/>
                </a:solidFill>
                <a:latin typeface="メイリオ" panose="020B0604030504040204" pitchFamily="50" charset="-128"/>
                <a:ea typeface="メイリオ" panose="020B0604030504040204" pitchFamily="50" charset="-128"/>
              </a:rPr>
              <a:t>URL</a:t>
            </a:r>
            <a:r>
              <a:rPr lang="ja-JP" altLang="en-US" sz="900" b="1" i="0" u="none" strike="noStrike" baseline="0" dirty="0">
                <a:solidFill>
                  <a:schemeClr val="tx1"/>
                </a:solidFill>
                <a:latin typeface="メイリオ" panose="020B0604030504040204" pitchFamily="50" charset="-128"/>
                <a:ea typeface="メイリオ" panose="020B0604030504040204" pitchFamily="50" charset="-128"/>
              </a:rPr>
              <a:t>をブックマークしてください。</a:t>
            </a:r>
            <a:endParaRPr kumimoji="1" lang="ja-JP" altLang="en-US" sz="900" b="1" dirty="0">
              <a:solidFill>
                <a:schemeClr val="tx1"/>
              </a:solidFill>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49F8C67B-A843-644B-3B57-F260420928FE}"/>
              </a:ext>
            </a:extLst>
          </p:cNvPr>
          <p:cNvSpPr txBox="1"/>
          <p:nvPr/>
        </p:nvSpPr>
        <p:spPr>
          <a:xfrm>
            <a:off x="3910884" y="3062045"/>
            <a:ext cx="1702516" cy="646331"/>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出願手続き後も出願サイトで</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確認、各種手続き等をします</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ので、ログイン</a:t>
            </a:r>
            <a:r>
              <a:rPr kumimoji="1" lang="en-US" altLang="ja-JP" sz="900" dirty="0">
                <a:latin typeface="メイリオ" panose="020B0604030504040204" pitchFamily="50" charset="-128"/>
                <a:ea typeface="メイリオ" panose="020B0604030504040204" pitchFamily="50" charset="-128"/>
              </a:rPr>
              <a:t>ID</a:t>
            </a:r>
            <a:r>
              <a:rPr kumimoji="1" lang="ja-JP" altLang="en-US" sz="900" dirty="0">
                <a:latin typeface="メイリオ" panose="020B0604030504040204" pitchFamily="50" charset="-128"/>
                <a:ea typeface="メイリオ" panose="020B0604030504040204" pitchFamily="50" charset="-128"/>
              </a:rPr>
              <a:t>とパスワー</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ドは大切に保管してください。</a:t>
            </a:r>
          </a:p>
        </p:txBody>
      </p:sp>
      <p:sp>
        <p:nvSpPr>
          <p:cNvPr id="52" name="楕円 51">
            <a:extLst>
              <a:ext uri="{FF2B5EF4-FFF2-40B4-BE49-F238E27FC236}">
                <a16:creationId xmlns:a16="http://schemas.microsoft.com/office/drawing/2014/main" id="{182AF330-FD89-46C4-4218-8B1638B4E062}"/>
              </a:ext>
            </a:extLst>
          </p:cNvPr>
          <p:cNvSpPr/>
          <p:nvPr/>
        </p:nvSpPr>
        <p:spPr>
          <a:xfrm>
            <a:off x="632462" y="5001814"/>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950798F1-8824-2392-D784-E362E64DB741}"/>
              </a:ext>
            </a:extLst>
          </p:cNvPr>
          <p:cNvSpPr txBox="1"/>
          <p:nvPr/>
        </p:nvSpPr>
        <p:spPr>
          <a:xfrm>
            <a:off x="628228" y="5010947"/>
            <a:ext cx="288000" cy="307777"/>
          </a:xfrm>
          <a:prstGeom prst="rect">
            <a:avLst/>
          </a:prstGeom>
          <a:noFill/>
        </p:spPr>
        <p:txBody>
          <a:bodyPr wrap="square" rtlCol="0">
            <a:spAutoFit/>
          </a:bodyPr>
          <a:lstStyle/>
          <a:p>
            <a:r>
              <a:rPr kumimoji="1" lang="en-US" altLang="ja-JP" sz="1400" b="1" dirty="0">
                <a:latin typeface="メイリオ" panose="020B0604030504040204" pitchFamily="50" charset="-128"/>
                <a:ea typeface="メイリオ" panose="020B0604030504040204" pitchFamily="50" charset="-128"/>
              </a:rPr>
              <a:t>1</a:t>
            </a:r>
            <a:endParaRPr kumimoji="1" lang="ja-JP" altLang="en-US" sz="1400" b="1"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912E2DB0-4015-5351-098A-004EA3319EE6}"/>
              </a:ext>
            </a:extLst>
          </p:cNvPr>
          <p:cNvSpPr txBox="1"/>
          <p:nvPr/>
        </p:nvSpPr>
        <p:spPr>
          <a:xfrm>
            <a:off x="907793" y="5038461"/>
            <a:ext cx="1808435"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出願サイトにログイン</a:t>
            </a:r>
          </a:p>
        </p:txBody>
      </p:sp>
      <p:sp>
        <p:nvSpPr>
          <p:cNvPr id="61" name="楕円 60">
            <a:extLst>
              <a:ext uri="{FF2B5EF4-FFF2-40B4-BE49-F238E27FC236}">
                <a16:creationId xmlns:a16="http://schemas.microsoft.com/office/drawing/2014/main" id="{000437B9-05A0-E524-FE8F-B5B67C38BC9B}"/>
              </a:ext>
            </a:extLst>
          </p:cNvPr>
          <p:cNvSpPr/>
          <p:nvPr/>
        </p:nvSpPr>
        <p:spPr>
          <a:xfrm>
            <a:off x="5006394" y="5001814"/>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9F7B3785-2E9C-A538-8CE0-44868EF9E95D}"/>
              </a:ext>
            </a:extLst>
          </p:cNvPr>
          <p:cNvSpPr txBox="1"/>
          <p:nvPr/>
        </p:nvSpPr>
        <p:spPr>
          <a:xfrm>
            <a:off x="5002160" y="5010947"/>
            <a:ext cx="288000" cy="307777"/>
          </a:xfrm>
          <a:prstGeom prst="rect">
            <a:avLst/>
          </a:prstGeom>
          <a:noFill/>
        </p:spPr>
        <p:txBody>
          <a:bodyPr wrap="square" rtlCol="0">
            <a:spAutoFit/>
          </a:bodyPr>
          <a:lstStyle/>
          <a:p>
            <a:r>
              <a:rPr kumimoji="1" lang="en-US" altLang="ja-JP" sz="1400" b="1" dirty="0">
                <a:latin typeface="メイリオ" panose="020B0604030504040204" pitchFamily="50" charset="-128"/>
                <a:ea typeface="メイリオ" panose="020B0604030504040204" pitchFamily="50" charset="-128"/>
              </a:rPr>
              <a:t>3</a:t>
            </a:r>
            <a:endParaRPr kumimoji="1" lang="ja-JP" altLang="en-US" sz="1400" b="1" dirty="0">
              <a:latin typeface="メイリオ" panose="020B0604030504040204" pitchFamily="50" charset="-128"/>
              <a:ea typeface="メイリオ" panose="020B0604030504040204" pitchFamily="50" charset="-128"/>
            </a:endParaRPr>
          </a:p>
        </p:txBody>
      </p:sp>
      <p:sp>
        <p:nvSpPr>
          <p:cNvPr id="66" name="テキスト ボックス 65">
            <a:extLst>
              <a:ext uri="{FF2B5EF4-FFF2-40B4-BE49-F238E27FC236}">
                <a16:creationId xmlns:a16="http://schemas.microsoft.com/office/drawing/2014/main" id="{AD5E8287-F3C5-1795-B6E1-687A13E4346E}"/>
              </a:ext>
            </a:extLst>
          </p:cNvPr>
          <p:cNvSpPr txBox="1"/>
          <p:nvPr/>
        </p:nvSpPr>
        <p:spPr>
          <a:xfrm>
            <a:off x="581378" y="5395022"/>
            <a:ext cx="2088000" cy="646331"/>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出願サイトにアクセスし、上記</a:t>
            </a:r>
            <a:r>
              <a:rPr kumimoji="1" lang="en-US" altLang="ja-JP" sz="900" dirty="0">
                <a:latin typeface="メイリオ" panose="020B0604030504040204" pitchFamily="50" charset="-128"/>
                <a:ea typeface="メイリオ" panose="020B0604030504040204" pitchFamily="50" charset="-128"/>
              </a:rPr>
              <a:t>1-</a:t>
            </a:r>
            <a:r>
              <a:rPr kumimoji="1" lang="ja-JP" altLang="en-US" sz="900" dirty="0">
                <a:latin typeface="メイリオ" panose="020B0604030504040204" pitchFamily="50" charset="-128"/>
                <a:ea typeface="メイリオ" panose="020B0604030504040204" pitchFamily="50" charset="-128"/>
              </a:rPr>
              <a:t>②</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で作成したアカウントでログインし</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てください。</a:t>
            </a:r>
          </a:p>
          <a:p>
            <a:pPr algn="just"/>
            <a:endParaRPr kumimoji="1" lang="ja-JP" altLang="en-US" sz="900" dirty="0">
              <a:latin typeface="メイリオ" panose="020B0604030504040204" pitchFamily="50" charset="-128"/>
              <a:ea typeface="メイリオ" panose="020B0604030504040204" pitchFamily="50" charset="-128"/>
            </a:endParaRPr>
          </a:p>
        </p:txBody>
      </p:sp>
      <p:pic>
        <p:nvPicPr>
          <p:cNvPr id="67" name="図 66">
            <a:extLst>
              <a:ext uri="{FF2B5EF4-FFF2-40B4-BE49-F238E27FC236}">
                <a16:creationId xmlns:a16="http://schemas.microsoft.com/office/drawing/2014/main" id="{C509BCD4-B07B-500D-EC3C-7F53A9D6A0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9515" y="6547438"/>
            <a:ext cx="1024668" cy="508032"/>
          </a:xfrm>
          <a:prstGeom prst="rect">
            <a:avLst/>
          </a:prstGeom>
        </p:spPr>
      </p:pic>
      <p:sp>
        <p:nvSpPr>
          <p:cNvPr id="82" name="正方形/長方形 81">
            <a:extLst>
              <a:ext uri="{FF2B5EF4-FFF2-40B4-BE49-F238E27FC236}">
                <a16:creationId xmlns:a16="http://schemas.microsoft.com/office/drawing/2014/main" id="{8F2C3792-557F-CA43-D647-00157292A5B0}"/>
              </a:ext>
            </a:extLst>
          </p:cNvPr>
          <p:cNvSpPr/>
          <p:nvPr/>
        </p:nvSpPr>
        <p:spPr>
          <a:xfrm>
            <a:off x="5828312" y="2976387"/>
            <a:ext cx="914259" cy="796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 name="図 29">
            <a:extLst>
              <a:ext uri="{FF2B5EF4-FFF2-40B4-BE49-F238E27FC236}">
                <a16:creationId xmlns:a16="http://schemas.microsoft.com/office/drawing/2014/main" id="{E9633937-86D6-C7DC-29E1-AAFDD3DF4D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054" t="17588" r="10276" b="4986"/>
          <a:stretch/>
        </p:blipFill>
        <p:spPr>
          <a:xfrm>
            <a:off x="5830429" y="2996436"/>
            <a:ext cx="908353" cy="768378"/>
          </a:xfrm>
          <a:prstGeom prst="rect">
            <a:avLst/>
          </a:prstGeom>
        </p:spPr>
      </p:pic>
      <p:sp>
        <p:nvSpPr>
          <p:cNvPr id="101" name="正方形/長方形 100">
            <a:extLst>
              <a:ext uri="{FF2B5EF4-FFF2-40B4-BE49-F238E27FC236}">
                <a16:creationId xmlns:a16="http://schemas.microsoft.com/office/drawing/2014/main" id="{7E25CB3F-A78A-B664-70FF-6CA4434B7CDB}"/>
              </a:ext>
            </a:extLst>
          </p:cNvPr>
          <p:cNvSpPr/>
          <p:nvPr/>
        </p:nvSpPr>
        <p:spPr>
          <a:xfrm>
            <a:off x="1109890" y="6374460"/>
            <a:ext cx="45719" cy="127112"/>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テキスト ボックス 101">
            <a:extLst>
              <a:ext uri="{FF2B5EF4-FFF2-40B4-BE49-F238E27FC236}">
                <a16:creationId xmlns:a16="http://schemas.microsoft.com/office/drawing/2014/main" id="{E3AB6E91-4D7E-8772-CC67-0208B91F7816}"/>
              </a:ext>
            </a:extLst>
          </p:cNvPr>
          <p:cNvSpPr txBox="1"/>
          <p:nvPr/>
        </p:nvSpPr>
        <p:spPr>
          <a:xfrm>
            <a:off x="1101932" y="6345407"/>
            <a:ext cx="1063912" cy="200055"/>
          </a:xfrm>
          <a:prstGeom prst="rect">
            <a:avLst/>
          </a:prstGeom>
          <a:noFill/>
        </p:spPr>
        <p:txBody>
          <a:bodyPr wrap="square" rtlCol="0">
            <a:spAutoFit/>
          </a:bodyPr>
          <a:lstStyle/>
          <a:p>
            <a:r>
              <a:rPr kumimoji="1" lang="ja-JP" altLang="en-US" sz="700" b="1" dirty="0">
                <a:solidFill>
                  <a:schemeClr val="bg2">
                    <a:lumMod val="50000"/>
                  </a:schemeClr>
                </a:solidFill>
                <a:latin typeface="メイリオ" panose="020B0604030504040204" pitchFamily="50" charset="-128"/>
                <a:ea typeface="メイリオ" panose="020B0604030504040204" pitchFamily="50" charset="-128"/>
              </a:rPr>
              <a:t>ログイン入口</a:t>
            </a:r>
          </a:p>
        </p:txBody>
      </p:sp>
      <p:sp>
        <p:nvSpPr>
          <p:cNvPr id="103" name="四角形: 角を丸くする 102">
            <a:extLst>
              <a:ext uri="{FF2B5EF4-FFF2-40B4-BE49-F238E27FC236}">
                <a16:creationId xmlns:a16="http://schemas.microsoft.com/office/drawing/2014/main" id="{6A3471A4-4B11-C96A-B20C-7A6C1D79B7F0}"/>
              </a:ext>
            </a:extLst>
          </p:cNvPr>
          <p:cNvSpPr/>
          <p:nvPr/>
        </p:nvSpPr>
        <p:spPr>
          <a:xfrm>
            <a:off x="1379889" y="7128932"/>
            <a:ext cx="491066" cy="134651"/>
          </a:xfrm>
          <a:prstGeom prst="round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600" b="1" dirty="0">
                <a:latin typeface="メイリオ" panose="020B0604030504040204" pitchFamily="50" charset="-128"/>
                <a:ea typeface="メイリオ" panose="020B0604030504040204" pitchFamily="50" charset="-128"/>
              </a:rPr>
              <a:t>ログイン</a:t>
            </a:r>
          </a:p>
        </p:txBody>
      </p:sp>
      <p:sp>
        <p:nvSpPr>
          <p:cNvPr id="104" name="テキスト ボックス 103">
            <a:extLst>
              <a:ext uri="{FF2B5EF4-FFF2-40B4-BE49-F238E27FC236}">
                <a16:creationId xmlns:a16="http://schemas.microsoft.com/office/drawing/2014/main" id="{198C79C3-2832-E79B-4CC3-EE8359140474}"/>
              </a:ext>
            </a:extLst>
          </p:cNvPr>
          <p:cNvSpPr txBox="1"/>
          <p:nvPr/>
        </p:nvSpPr>
        <p:spPr>
          <a:xfrm>
            <a:off x="2850929" y="7729180"/>
            <a:ext cx="4329940" cy="861774"/>
          </a:xfrm>
          <a:prstGeom prst="rect">
            <a:avLst/>
          </a:prstGeom>
          <a:noFill/>
        </p:spPr>
        <p:txBody>
          <a:bodyPr wrap="square" rtlCol="0">
            <a:spAutoFit/>
          </a:bodyPr>
          <a:lstStyle/>
          <a:p>
            <a:r>
              <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中学校の指導により出願内容を中学校に提出する必要がある場合は、</a:t>
            </a:r>
            <a:r>
              <a:rPr lang="ja-JP" altLang="en-US" sz="1000" kern="100" dirty="0">
                <a:effectLst/>
                <a:latin typeface="メイリオ" panose="020B0604030504040204" pitchFamily="50" charset="-128"/>
                <a:ea typeface="メイリオ" panose="020B0604030504040204" pitchFamily="50" charset="-128"/>
                <a:cs typeface="Times New Roman" panose="02020603050405020304" pitchFamily="18" charset="0"/>
              </a:rPr>
              <a:t>上記「</a:t>
            </a:r>
            <a:r>
              <a:rPr lang="en-US"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2-</a:t>
            </a:r>
            <a:r>
              <a:rPr lang="ja-JP" altLang="en-US" sz="1000" kern="100" dirty="0">
                <a:latin typeface="メイリオ" panose="020B0604030504040204" pitchFamily="50" charset="-128"/>
                <a:ea typeface="メイリオ" panose="020B0604030504040204" pitchFamily="50" charset="-128"/>
                <a:cs typeface="Times New Roman" panose="02020603050405020304" pitchFamily="18" charset="0"/>
              </a:rPr>
              <a:t>②</a:t>
            </a:r>
            <a:r>
              <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出願情報入力</a:t>
            </a:r>
            <a:r>
              <a:rPr lang="ja-JP" altLang="en-US" sz="1000" kern="100" dirty="0">
                <a:effectLst/>
                <a:latin typeface="メイリオ" panose="020B0604030504040204" pitchFamily="50" charset="-128"/>
                <a:ea typeface="メイリオ" panose="020B0604030504040204" pitchFamily="50" charset="-128"/>
                <a:cs typeface="Times New Roman" panose="02020603050405020304" pitchFamily="18" charset="0"/>
              </a:rPr>
              <a:t>・登録」</a:t>
            </a:r>
            <a:r>
              <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の</a:t>
            </a:r>
            <a:r>
              <a:rPr lang="ja-JP" altLang="en-US" sz="1000" kern="100" dirty="0">
                <a:latin typeface="メイリオ" panose="020B0604030504040204" pitchFamily="50" charset="-128"/>
                <a:ea typeface="メイリオ" panose="020B0604030504040204" pitchFamily="50" charset="-128"/>
                <a:cs typeface="Times New Roman" panose="02020603050405020304" pitchFamily="18" charset="0"/>
              </a:rPr>
              <a:t>手続き</a:t>
            </a:r>
            <a:r>
              <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後</a:t>
            </a:r>
            <a:r>
              <a:rPr lang="en-US" altLang="ja-JP" sz="1000" b="1"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00" b="1" kern="100" dirty="0">
                <a:effectLst/>
                <a:latin typeface="メイリオ" panose="020B0604030504040204" pitchFamily="50" charset="-128"/>
                <a:ea typeface="メイリオ" panose="020B0604030504040204" pitchFamily="50" charset="-128"/>
                <a:cs typeface="Times New Roman" panose="02020603050405020304" pitchFamily="18" charset="0"/>
              </a:rPr>
              <a:t>登録確認シート</a:t>
            </a:r>
            <a:r>
              <a:rPr lang="en-US" altLang="ja-JP" sz="1000" b="1"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をダウンロードできますので、</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これを</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印刷のうえ中学校へ</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提出してください。印刷の方法は、次</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頁</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の「受験票の印刷」を</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ご</a:t>
            </a:r>
            <a:r>
              <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確認ください。</a:t>
            </a:r>
            <a:endPar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1000" b="1" kern="100" dirty="0">
                <a:latin typeface="メイリオ" panose="020B0604030504040204" pitchFamily="50" charset="-128"/>
                <a:ea typeface="メイリオ" panose="020B0604030504040204" pitchFamily="50" charset="-128"/>
                <a:cs typeface="Times New Roman" panose="02020603050405020304" pitchFamily="18" charset="0"/>
              </a:rPr>
              <a:t>なお、</a:t>
            </a:r>
            <a:r>
              <a:rPr lang="ja-JP" altLang="ja-JP" sz="1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出願時に</a:t>
            </a:r>
            <a:r>
              <a:rPr lang="ja-JP" altLang="en-US" sz="1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本</a:t>
            </a:r>
            <a:r>
              <a:rPr lang="ja-JP" altLang="ja-JP" sz="1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校に提出する必要はありません</a:t>
            </a:r>
            <a:r>
              <a:rPr lang="ja-JP" altLang="en-US" sz="1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05" name="四角形: 角を丸くする 104">
            <a:extLst>
              <a:ext uri="{FF2B5EF4-FFF2-40B4-BE49-F238E27FC236}">
                <a16:creationId xmlns:a16="http://schemas.microsoft.com/office/drawing/2014/main" id="{FC848C17-B87E-0008-967E-668B08CCD446}"/>
              </a:ext>
            </a:extLst>
          </p:cNvPr>
          <p:cNvSpPr/>
          <p:nvPr/>
        </p:nvSpPr>
        <p:spPr>
          <a:xfrm>
            <a:off x="4041168" y="7415908"/>
            <a:ext cx="1800000" cy="252000"/>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1000" b="1" dirty="0">
                <a:latin typeface="メイリオ" panose="020B0604030504040204" pitchFamily="50" charset="-128"/>
                <a:ea typeface="メイリオ" panose="020B0604030504040204" pitchFamily="50" charset="-128"/>
              </a:rPr>
              <a:t>出願手続き時の注意事項</a:t>
            </a:r>
          </a:p>
        </p:txBody>
      </p:sp>
      <p:sp>
        <p:nvSpPr>
          <p:cNvPr id="106" name="テキスト ボックス 105">
            <a:extLst>
              <a:ext uri="{FF2B5EF4-FFF2-40B4-BE49-F238E27FC236}">
                <a16:creationId xmlns:a16="http://schemas.microsoft.com/office/drawing/2014/main" id="{466D4A7C-D102-01E1-F342-7D1F117A96CF}"/>
              </a:ext>
            </a:extLst>
          </p:cNvPr>
          <p:cNvSpPr txBox="1"/>
          <p:nvPr/>
        </p:nvSpPr>
        <p:spPr>
          <a:xfrm>
            <a:off x="548993" y="787842"/>
            <a:ext cx="6480175" cy="276999"/>
          </a:xfrm>
          <a:prstGeom prst="rect">
            <a:avLst/>
          </a:prstGeom>
          <a:noFill/>
        </p:spPr>
        <p:txBody>
          <a:bodyPr wrap="square" rtlCol="0">
            <a:spAutoFit/>
          </a:bodyPr>
          <a:lstStyle/>
          <a:p>
            <a:pPr algn="ctr"/>
            <a:r>
              <a:rPr lang="en-US"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12</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月</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9</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日（</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水</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1</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0</a:t>
            </a:r>
            <a:r>
              <a:rPr lang="en-US"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:00</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から　</a:t>
            </a:r>
            <a:r>
              <a:rPr lang="ja-JP" altLang="ja-JP" sz="12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出願</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受付最終日まで出願登録・入金可能</a:t>
            </a:r>
          </a:p>
        </p:txBody>
      </p:sp>
      <p:cxnSp>
        <p:nvCxnSpPr>
          <p:cNvPr id="108" name="直線コネクタ 107">
            <a:extLst>
              <a:ext uri="{FF2B5EF4-FFF2-40B4-BE49-F238E27FC236}">
                <a16:creationId xmlns:a16="http://schemas.microsoft.com/office/drawing/2014/main" id="{47FB8FEA-5A97-0C9B-DF4C-2047E4F837E6}"/>
              </a:ext>
            </a:extLst>
          </p:cNvPr>
          <p:cNvCxnSpPr>
            <a:cxnSpLocks/>
          </p:cNvCxnSpPr>
          <p:nvPr/>
        </p:nvCxnSpPr>
        <p:spPr>
          <a:xfrm>
            <a:off x="539750" y="1083665"/>
            <a:ext cx="6480000" cy="0"/>
          </a:xfrm>
          <a:prstGeom prst="line">
            <a:avLst/>
          </a:prstGeom>
          <a:ln w="9525"/>
        </p:spPr>
        <p:style>
          <a:lnRef idx="1">
            <a:schemeClr val="dk1"/>
          </a:lnRef>
          <a:fillRef idx="0">
            <a:schemeClr val="dk1"/>
          </a:fillRef>
          <a:effectRef idx="0">
            <a:schemeClr val="dk1"/>
          </a:effectRef>
          <a:fontRef idx="minor">
            <a:schemeClr val="tx1"/>
          </a:fontRef>
        </p:style>
      </p:cxnSp>
      <p:sp>
        <p:nvSpPr>
          <p:cNvPr id="2" name="テキスト ボックス 1">
            <a:extLst>
              <a:ext uri="{FF2B5EF4-FFF2-40B4-BE49-F238E27FC236}">
                <a16:creationId xmlns:a16="http://schemas.microsoft.com/office/drawing/2014/main" id="{46D097F3-E3E9-820C-420C-12E15EC66A95}"/>
              </a:ext>
            </a:extLst>
          </p:cNvPr>
          <p:cNvSpPr txBox="1"/>
          <p:nvPr/>
        </p:nvSpPr>
        <p:spPr>
          <a:xfrm>
            <a:off x="916228" y="4473040"/>
            <a:ext cx="6113826" cy="523220"/>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出願手続き（アカウント作成後はここから手続きをしてください）</a:t>
            </a:r>
            <a:br>
              <a:rPr kumimoji="1" lang="en-US" altLang="ja-JP" sz="1400" b="1" dirty="0">
                <a:latin typeface="メイリオ" panose="020B0604030504040204" pitchFamily="50" charset="-128"/>
                <a:ea typeface="メイリオ" panose="020B0604030504040204" pitchFamily="50" charset="-128"/>
              </a:rPr>
            </a:br>
            <a:r>
              <a:rPr lang="en-US" altLang="ja-JP" sz="1100"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rPr>
              <a:t>注意</a:t>
            </a:r>
            <a:r>
              <a:rPr lang="en-US" altLang="ja-JP" sz="1100"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rPr>
              <a:t>登録用顔写真データ（</a:t>
            </a:r>
            <a:r>
              <a:rPr lang="en-US" altLang="ja-JP" sz="1100" kern="100" dirty="0">
                <a:latin typeface="メイリオ" panose="020B0604030504040204" pitchFamily="50" charset="-128"/>
                <a:ea typeface="メイリオ" panose="020B0604030504040204" pitchFamily="50" charset="-128"/>
                <a:cs typeface="Times New Roman" panose="02020603050405020304" pitchFamily="18" charset="0"/>
              </a:rPr>
              <a:t>JPEG</a:t>
            </a:r>
            <a:r>
              <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rPr>
              <a:t>）を準備してから手続きを開始してください</a:t>
            </a:r>
            <a:r>
              <a:rPr lang="ja-JP" altLang="en-US" sz="1400" kern="100" dirty="0">
                <a:latin typeface="メイリオ" panose="020B0604030504040204" pitchFamily="50" charset="-128"/>
                <a:ea typeface="メイリオ" panose="020B0604030504040204" pitchFamily="50" charset="-128"/>
                <a:cs typeface="Times New Roman" panose="02020603050405020304" pitchFamily="18" charset="0"/>
              </a:rPr>
              <a:t>。</a:t>
            </a:r>
            <a:endParaRPr kumimoji="1" lang="ja-JP" altLang="en-US" sz="1400" b="1" dirty="0">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7A989EB7-F4F5-E54F-2539-D5F2C7A1CE34}"/>
              </a:ext>
            </a:extLst>
          </p:cNvPr>
          <p:cNvSpPr/>
          <p:nvPr/>
        </p:nvSpPr>
        <p:spPr>
          <a:xfrm>
            <a:off x="2850929" y="8652226"/>
            <a:ext cx="4191613" cy="1503409"/>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433D1415-F428-16D8-C4B8-D2716E0F13ED}"/>
              </a:ext>
            </a:extLst>
          </p:cNvPr>
          <p:cNvPicPr>
            <a:picLocks noChangeAspect="1"/>
          </p:cNvPicPr>
          <p:nvPr/>
        </p:nvPicPr>
        <p:blipFill rotWithShape="1">
          <a:blip r:embed="rId4"/>
          <a:srcRect l="23825" t="26775" r="17162" b="47973"/>
          <a:stretch/>
        </p:blipFill>
        <p:spPr>
          <a:xfrm>
            <a:off x="3083483" y="9415881"/>
            <a:ext cx="621099" cy="294139"/>
          </a:xfrm>
          <a:prstGeom prst="rect">
            <a:avLst/>
          </a:prstGeom>
        </p:spPr>
      </p:pic>
      <p:sp>
        <p:nvSpPr>
          <p:cNvPr id="24" name="テキスト ボックス 23">
            <a:extLst>
              <a:ext uri="{FF2B5EF4-FFF2-40B4-BE49-F238E27FC236}">
                <a16:creationId xmlns:a16="http://schemas.microsoft.com/office/drawing/2014/main" id="{063AE9A5-CFDA-C02B-4109-7FC88E401445}"/>
              </a:ext>
            </a:extLst>
          </p:cNvPr>
          <p:cNvSpPr txBox="1"/>
          <p:nvPr/>
        </p:nvSpPr>
        <p:spPr>
          <a:xfrm>
            <a:off x="2938144" y="9119713"/>
            <a:ext cx="3577499"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＜株式会社アットシステム サポート窓口＞</a:t>
            </a:r>
          </a:p>
        </p:txBody>
      </p:sp>
      <p:sp>
        <p:nvSpPr>
          <p:cNvPr id="25" name="テキスト ボックス 24">
            <a:extLst>
              <a:ext uri="{FF2B5EF4-FFF2-40B4-BE49-F238E27FC236}">
                <a16:creationId xmlns:a16="http://schemas.microsoft.com/office/drawing/2014/main" id="{5A5FB5B8-CD90-1ECA-23E3-DE9BB8232DC9}"/>
              </a:ext>
            </a:extLst>
          </p:cNvPr>
          <p:cNvSpPr txBox="1"/>
          <p:nvPr/>
        </p:nvSpPr>
        <p:spPr>
          <a:xfrm>
            <a:off x="2950572" y="8723942"/>
            <a:ext cx="4512977" cy="415498"/>
          </a:xfrm>
          <a:prstGeom prst="rect">
            <a:avLst/>
          </a:prstGeom>
          <a:noFill/>
        </p:spPr>
        <p:txBody>
          <a:bodyPr wrap="square" rtlCol="0">
            <a:spAutoFit/>
          </a:bodyPr>
          <a:lstStyle/>
          <a:p>
            <a:pPr algn="l"/>
            <a:r>
              <a:rPr lang="ja-JP" altLang="en-US" sz="1050" b="0" i="0" u="none" strike="noStrike" baseline="0" dirty="0">
                <a:latin typeface="メイリオ" panose="020B0604030504040204" pitchFamily="50" charset="-128"/>
                <a:ea typeface="メイリオ" panose="020B0604030504040204" pitchFamily="50" charset="-128"/>
              </a:rPr>
              <a:t>操作方法にご不明な点がある場合は、下記サポート窓口へ</a:t>
            </a:r>
            <a:br>
              <a:rPr lang="en-US" altLang="ja-JP" sz="1050" b="0" i="0" u="none" strike="noStrike" baseline="0" dirty="0">
                <a:latin typeface="メイリオ" panose="020B0604030504040204" pitchFamily="50" charset="-128"/>
                <a:ea typeface="メイリオ" panose="020B0604030504040204" pitchFamily="50" charset="-128"/>
              </a:rPr>
            </a:br>
            <a:r>
              <a:rPr lang="ja-JP" altLang="en-US" sz="1050" b="0" i="0" u="none" strike="noStrike" baseline="0" dirty="0">
                <a:latin typeface="メイリオ" panose="020B0604030504040204" pitchFamily="50" charset="-128"/>
                <a:ea typeface="メイリオ" panose="020B0604030504040204" pitchFamily="50" charset="-128"/>
              </a:rPr>
              <a:t>お問い合わせください。</a:t>
            </a:r>
          </a:p>
        </p:txBody>
      </p:sp>
      <p:sp>
        <p:nvSpPr>
          <p:cNvPr id="29" name="四角形: 角を丸くする 28">
            <a:extLst>
              <a:ext uri="{FF2B5EF4-FFF2-40B4-BE49-F238E27FC236}">
                <a16:creationId xmlns:a16="http://schemas.microsoft.com/office/drawing/2014/main" id="{56CD7587-AA68-4236-A15D-E0899F7B4D4A}"/>
              </a:ext>
            </a:extLst>
          </p:cNvPr>
          <p:cNvSpPr/>
          <p:nvPr/>
        </p:nvSpPr>
        <p:spPr>
          <a:xfrm>
            <a:off x="3054226" y="9930983"/>
            <a:ext cx="642602" cy="144000"/>
          </a:xfrm>
          <a:prstGeom prst="roundRect">
            <a:avLst>
              <a:gd name="adj" fmla="val 50000"/>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700" b="1" dirty="0">
                <a:latin typeface="メイリオ" panose="020B0604030504040204" pitchFamily="50" charset="-128"/>
                <a:ea typeface="メイリオ" panose="020B0604030504040204" pitchFamily="50" charset="-128"/>
              </a:rPr>
              <a:t>冬季休業期間</a:t>
            </a:r>
          </a:p>
        </p:txBody>
      </p:sp>
      <p:sp>
        <p:nvSpPr>
          <p:cNvPr id="37" name="テキスト ボックス 36">
            <a:extLst>
              <a:ext uri="{FF2B5EF4-FFF2-40B4-BE49-F238E27FC236}">
                <a16:creationId xmlns:a16="http://schemas.microsoft.com/office/drawing/2014/main" id="{B292A440-7F8F-E401-9185-AEA6FC9BC984}"/>
              </a:ext>
            </a:extLst>
          </p:cNvPr>
          <p:cNvSpPr txBox="1"/>
          <p:nvPr/>
        </p:nvSpPr>
        <p:spPr>
          <a:xfrm>
            <a:off x="3855824" y="9751117"/>
            <a:ext cx="1827619" cy="215444"/>
          </a:xfrm>
          <a:prstGeom prst="rect">
            <a:avLst/>
          </a:prstGeom>
          <a:noFill/>
        </p:spPr>
        <p:txBody>
          <a:bodyPr wrap="square" rtlCol="0">
            <a:spAutoFit/>
          </a:bodyPr>
          <a:lstStyle/>
          <a:p>
            <a:pPr algn="l"/>
            <a:r>
              <a:rPr lang="en-US" altLang="ja-JP" sz="800" dirty="0">
                <a:latin typeface="メイリオ" panose="020B0604030504040204" pitchFamily="50" charset="-128"/>
                <a:ea typeface="メイリオ" panose="020B0604030504040204" pitchFamily="50" charset="-128"/>
              </a:rPr>
              <a:t>9</a:t>
            </a:r>
            <a:r>
              <a:rPr lang="ja-JP" altLang="en-US" sz="800" dirty="0">
                <a:latin typeface="メイリオ" panose="020B0604030504040204" pitchFamily="50" charset="-128"/>
                <a:ea typeface="メイリオ" panose="020B0604030504040204" pitchFamily="50" charset="-128"/>
              </a:rPr>
              <a:t>時～</a:t>
            </a:r>
            <a:r>
              <a:rPr lang="en-US" altLang="ja-JP" sz="800" dirty="0">
                <a:latin typeface="メイリオ" panose="020B0604030504040204" pitchFamily="50" charset="-128"/>
                <a:ea typeface="メイリオ" panose="020B0604030504040204" pitchFamily="50" charset="-128"/>
              </a:rPr>
              <a:t>17</a:t>
            </a:r>
            <a:r>
              <a:rPr lang="ja-JP" altLang="en-US" sz="800" dirty="0">
                <a:latin typeface="メイリオ" panose="020B0604030504040204" pitchFamily="50" charset="-128"/>
                <a:ea typeface="メイリオ" panose="020B0604030504040204" pitchFamily="50" charset="-128"/>
              </a:rPr>
              <a:t>時</a:t>
            </a:r>
            <a:r>
              <a:rPr lang="ja-JP" altLang="en-US" sz="800" b="0" i="0" u="none" strike="noStrike" baseline="0" dirty="0">
                <a:latin typeface="メイリオ" panose="020B0604030504040204" pitchFamily="50" charset="-128"/>
                <a:ea typeface="メイリオ" panose="020B0604030504040204" pitchFamily="50" charset="-128"/>
              </a:rPr>
              <a:t>（土・日・祝日を除く）</a:t>
            </a:r>
            <a:endParaRPr kumimoji="1" lang="ja-JP" altLang="en-US" sz="800" dirty="0">
              <a:latin typeface="メイリオ" panose="020B0604030504040204" pitchFamily="50" charset="-128"/>
              <a:ea typeface="メイリオ" panose="020B0604030504040204" pitchFamily="50" charset="-128"/>
            </a:endParaRPr>
          </a:p>
        </p:txBody>
      </p:sp>
      <p:sp>
        <p:nvSpPr>
          <p:cNvPr id="38" name="四角形: 角を丸くする 37">
            <a:extLst>
              <a:ext uri="{FF2B5EF4-FFF2-40B4-BE49-F238E27FC236}">
                <a16:creationId xmlns:a16="http://schemas.microsoft.com/office/drawing/2014/main" id="{3E01E06D-7783-633A-5792-CC137207145D}"/>
              </a:ext>
            </a:extLst>
          </p:cNvPr>
          <p:cNvSpPr/>
          <p:nvPr/>
        </p:nvSpPr>
        <p:spPr>
          <a:xfrm>
            <a:off x="3054226" y="9749071"/>
            <a:ext cx="642602" cy="144000"/>
          </a:xfrm>
          <a:prstGeom prst="roundRect">
            <a:avLst>
              <a:gd name="adj" fmla="val 50000"/>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700" b="1" dirty="0">
                <a:latin typeface="メイリオ" panose="020B0604030504040204" pitchFamily="50" charset="-128"/>
                <a:ea typeface="メイリオ" panose="020B0604030504040204" pitchFamily="50" charset="-128"/>
              </a:rPr>
              <a:t>受付時間</a:t>
            </a:r>
          </a:p>
        </p:txBody>
      </p:sp>
      <p:sp>
        <p:nvSpPr>
          <p:cNvPr id="39" name="テキスト ボックス 38">
            <a:extLst>
              <a:ext uri="{FF2B5EF4-FFF2-40B4-BE49-F238E27FC236}">
                <a16:creationId xmlns:a16="http://schemas.microsoft.com/office/drawing/2014/main" id="{13CE8057-B0D2-775D-F270-96B7A70EA71D}"/>
              </a:ext>
            </a:extLst>
          </p:cNvPr>
          <p:cNvSpPr txBox="1"/>
          <p:nvPr/>
        </p:nvSpPr>
        <p:spPr>
          <a:xfrm>
            <a:off x="2803921" y="10192210"/>
            <a:ext cx="4659628" cy="461665"/>
          </a:xfrm>
          <a:prstGeom prst="rect">
            <a:avLst/>
          </a:prstGeom>
          <a:noFill/>
        </p:spPr>
        <p:txBody>
          <a:bodyPr wrap="square">
            <a:spAutoFit/>
          </a:bodyPr>
          <a:lstStyle/>
          <a:p>
            <a:r>
              <a:rPr lang="en-US" altLang="ja-JP" sz="1200" dirty="0">
                <a:latin typeface="メイリオ" panose="020B0604030504040204" pitchFamily="50" charset="-128"/>
                <a:ea typeface="メイリオ" panose="020B0604030504040204" pitchFamily="50" charset="-128"/>
              </a:rPr>
              <a:t>※web</a:t>
            </a:r>
            <a:r>
              <a:rPr lang="ja-JP" altLang="en-US" sz="1200" dirty="0">
                <a:latin typeface="メイリオ" panose="020B0604030504040204" pitchFamily="50" charset="-128"/>
                <a:ea typeface="メイリオ" panose="020B0604030504040204" pitchFamily="50" charset="-128"/>
              </a:rPr>
              <a:t>環境がないなど、手続きが困難な場合は、本校に</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ご相談ください。</a:t>
            </a:r>
          </a:p>
        </p:txBody>
      </p:sp>
      <p:sp>
        <p:nvSpPr>
          <p:cNvPr id="40" name="テキスト ボックス 39">
            <a:extLst>
              <a:ext uri="{FF2B5EF4-FFF2-40B4-BE49-F238E27FC236}">
                <a16:creationId xmlns:a16="http://schemas.microsoft.com/office/drawing/2014/main" id="{31E5C8A1-E540-B3EB-0FED-E5A696BF9575}"/>
              </a:ext>
            </a:extLst>
          </p:cNvPr>
          <p:cNvSpPr txBox="1"/>
          <p:nvPr/>
        </p:nvSpPr>
        <p:spPr>
          <a:xfrm>
            <a:off x="3855824" y="9912363"/>
            <a:ext cx="2310561" cy="215444"/>
          </a:xfrm>
          <a:prstGeom prst="rect">
            <a:avLst/>
          </a:prstGeom>
          <a:noFill/>
        </p:spPr>
        <p:txBody>
          <a:bodyPr wrap="square" rtlCol="0">
            <a:spAutoFit/>
          </a:bodyPr>
          <a:lstStyle/>
          <a:p>
            <a:pPr algn="l"/>
            <a:r>
              <a:rPr kumimoji="1" lang="en-US" altLang="zh-TW" sz="800" dirty="0">
                <a:latin typeface="メイリオ" panose="020B0604030504040204" pitchFamily="50" charset="-128"/>
                <a:ea typeface="メイリオ" panose="020B0604030504040204" pitchFamily="50" charset="-128"/>
              </a:rPr>
              <a:t>202</a:t>
            </a:r>
            <a:r>
              <a:rPr kumimoji="1" lang="en-US" altLang="ja-JP" sz="800" dirty="0">
                <a:latin typeface="メイリオ" panose="020B0604030504040204" pitchFamily="50" charset="-128"/>
                <a:ea typeface="メイリオ" panose="020B0604030504040204" pitchFamily="50" charset="-128"/>
              </a:rPr>
              <a:t>5</a:t>
            </a:r>
            <a:r>
              <a:rPr kumimoji="1" lang="zh-TW" altLang="en-US" sz="800" dirty="0">
                <a:latin typeface="メイリオ" panose="020B0604030504040204" pitchFamily="50" charset="-128"/>
                <a:ea typeface="メイリオ" panose="020B0604030504040204" pitchFamily="50" charset="-128"/>
              </a:rPr>
              <a:t>年</a:t>
            </a:r>
            <a:r>
              <a:rPr kumimoji="1" lang="en-US" altLang="zh-TW" sz="800" dirty="0">
                <a:latin typeface="メイリオ" panose="020B0604030504040204" pitchFamily="50" charset="-128"/>
                <a:ea typeface="メイリオ" panose="020B0604030504040204" pitchFamily="50" charset="-128"/>
              </a:rPr>
              <a:t>12</a:t>
            </a:r>
            <a:r>
              <a:rPr kumimoji="1" lang="zh-TW" altLang="en-US" sz="800" dirty="0">
                <a:latin typeface="メイリオ" panose="020B0604030504040204" pitchFamily="50" charset="-128"/>
                <a:ea typeface="メイリオ" panose="020B0604030504040204" pitchFamily="50" charset="-128"/>
              </a:rPr>
              <a:t>月</a:t>
            </a:r>
            <a:r>
              <a:rPr kumimoji="1" lang="en-US" altLang="zh-TW" sz="800" dirty="0">
                <a:latin typeface="メイリオ" panose="020B0604030504040204" pitchFamily="50" charset="-128"/>
                <a:ea typeface="メイリオ" panose="020B0604030504040204" pitchFamily="50" charset="-128"/>
              </a:rPr>
              <a:t>2</a:t>
            </a:r>
            <a:r>
              <a:rPr kumimoji="1" lang="en-US" altLang="ja-JP" sz="800" dirty="0">
                <a:latin typeface="メイリオ" panose="020B0604030504040204" pitchFamily="50" charset="-128"/>
                <a:ea typeface="メイリオ" panose="020B0604030504040204" pitchFamily="50" charset="-128"/>
              </a:rPr>
              <a:t>7</a:t>
            </a:r>
            <a:r>
              <a:rPr kumimoji="1" lang="zh-TW" altLang="en-US" sz="800" dirty="0">
                <a:latin typeface="メイリオ" panose="020B0604030504040204" pitchFamily="50" charset="-128"/>
                <a:ea typeface="メイリオ" panose="020B0604030504040204" pitchFamily="50" charset="-128"/>
              </a:rPr>
              <a:t>日（</a:t>
            </a:r>
            <a:r>
              <a:rPr kumimoji="1" lang="ja-JP" altLang="en-US" sz="800" dirty="0">
                <a:latin typeface="メイリオ" panose="020B0604030504040204" pitchFamily="50" charset="-128"/>
                <a:ea typeface="メイリオ" panose="020B0604030504040204" pitchFamily="50" charset="-128"/>
              </a:rPr>
              <a:t>土</a:t>
            </a:r>
            <a:r>
              <a:rPr kumimoji="1" lang="zh-TW" altLang="en-US" sz="800" dirty="0">
                <a:latin typeface="メイリオ" panose="020B0604030504040204" pitchFamily="50" charset="-128"/>
                <a:ea typeface="メイリオ" panose="020B0604030504040204" pitchFamily="50" charset="-128"/>
              </a:rPr>
              <a:t>）～</a:t>
            </a:r>
            <a:r>
              <a:rPr kumimoji="1" lang="en-US" altLang="zh-TW" sz="800" dirty="0">
                <a:latin typeface="メイリオ" panose="020B0604030504040204" pitchFamily="50" charset="-128"/>
                <a:ea typeface="メイリオ" panose="020B0604030504040204" pitchFamily="50" charset="-128"/>
              </a:rPr>
              <a:t>202</a:t>
            </a:r>
            <a:r>
              <a:rPr kumimoji="1" lang="en-US" altLang="ja-JP" sz="800" dirty="0">
                <a:latin typeface="メイリオ" panose="020B0604030504040204" pitchFamily="50" charset="-128"/>
                <a:ea typeface="メイリオ" panose="020B0604030504040204" pitchFamily="50" charset="-128"/>
              </a:rPr>
              <a:t>6</a:t>
            </a:r>
            <a:r>
              <a:rPr kumimoji="1" lang="zh-TW" altLang="en-US" sz="800" dirty="0">
                <a:latin typeface="メイリオ" panose="020B0604030504040204" pitchFamily="50" charset="-128"/>
                <a:ea typeface="メイリオ" panose="020B0604030504040204" pitchFamily="50" charset="-128"/>
              </a:rPr>
              <a:t>年</a:t>
            </a:r>
            <a:r>
              <a:rPr kumimoji="1" lang="en-US" altLang="zh-TW" sz="800" dirty="0">
                <a:latin typeface="メイリオ" panose="020B0604030504040204" pitchFamily="50" charset="-128"/>
                <a:ea typeface="メイリオ" panose="020B0604030504040204" pitchFamily="50" charset="-128"/>
              </a:rPr>
              <a:t>1</a:t>
            </a:r>
            <a:r>
              <a:rPr kumimoji="1" lang="zh-TW" altLang="en-US" sz="800" dirty="0">
                <a:latin typeface="メイリオ" panose="020B0604030504040204" pitchFamily="50" charset="-128"/>
                <a:ea typeface="メイリオ" panose="020B0604030504040204" pitchFamily="50" charset="-128"/>
              </a:rPr>
              <a:t>月</a:t>
            </a:r>
            <a:r>
              <a:rPr kumimoji="1" lang="en-US" altLang="ja-JP" sz="800" dirty="0">
                <a:latin typeface="メイリオ" panose="020B0604030504040204" pitchFamily="50" charset="-128"/>
                <a:ea typeface="メイリオ" panose="020B0604030504040204" pitchFamily="50" charset="-128"/>
              </a:rPr>
              <a:t>4</a:t>
            </a:r>
            <a:r>
              <a:rPr kumimoji="1" lang="zh-TW" altLang="en-US" sz="800" dirty="0">
                <a:latin typeface="メイリオ" panose="020B0604030504040204" pitchFamily="50" charset="-128"/>
                <a:ea typeface="メイリオ" panose="020B0604030504040204" pitchFamily="50" charset="-128"/>
              </a:rPr>
              <a:t>日（</a:t>
            </a:r>
            <a:r>
              <a:rPr kumimoji="1" lang="ja-JP" altLang="en-US" sz="800" dirty="0">
                <a:latin typeface="メイリオ" panose="020B0604030504040204" pitchFamily="50" charset="-128"/>
                <a:ea typeface="メイリオ" panose="020B0604030504040204" pitchFamily="50" charset="-128"/>
              </a:rPr>
              <a:t>日</a:t>
            </a:r>
            <a:r>
              <a:rPr kumimoji="1" lang="zh-TW" altLang="en-US" sz="800" dirty="0">
                <a:latin typeface="メイリオ" panose="020B0604030504040204" pitchFamily="50" charset="-128"/>
                <a:ea typeface="メイリオ" panose="020B0604030504040204" pitchFamily="50" charset="-128"/>
              </a:rPr>
              <a:t>）</a:t>
            </a:r>
            <a:endParaRPr kumimoji="1" lang="ja-JP" altLang="en-US" sz="8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EEA8EEBF-668F-229E-E8FA-2D0011C03B82}"/>
              </a:ext>
            </a:extLst>
          </p:cNvPr>
          <p:cNvSpPr txBox="1"/>
          <p:nvPr/>
        </p:nvSpPr>
        <p:spPr>
          <a:xfrm>
            <a:off x="3648445" y="9365422"/>
            <a:ext cx="2780576" cy="461665"/>
          </a:xfrm>
          <a:prstGeom prst="rect">
            <a:avLst/>
          </a:prstGeom>
          <a:noFill/>
        </p:spPr>
        <p:txBody>
          <a:bodyPr wrap="square" rtlCol="0">
            <a:spAutoFit/>
          </a:bodyPr>
          <a:lstStyle/>
          <a:p>
            <a:r>
              <a:rPr kumimoji="1" lang="en-US" altLang="ja-JP" sz="2400" b="1" dirty="0">
                <a:latin typeface="メイリオ" panose="020B0604030504040204" pitchFamily="50" charset="-128"/>
                <a:ea typeface="メイリオ" panose="020B0604030504040204" pitchFamily="50" charset="-128"/>
              </a:rPr>
              <a:t>0120-42-2033</a:t>
            </a:r>
            <a:endParaRPr kumimoji="1" lang="ja-JP" altLang="en-US" sz="2400" b="1" dirty="0">
              <a:latin typeface="メイリオ" panose="020B0604030504040204" pitchFamily="50" charset="-128"/>
              <a:ea typeface="メイリオ" panose="020B0604030504040204" pitchFamily="50" charset="-128"/>
            </a:endParaRPr>
          </a:p>
        </p:txBody>
      </p:sp>
      <p:sp>
        <p:nvSpPr>
          <p:cNvPr id="44" name="正方形/長方形 43">
            <a:extLst>
              <a:ext uri="{FF2B5EF4-FFF2-40B4-BE49-F238E27FC236}">
                <a16:creationId xmlns:a16="http://schemas.microsoft.com/office/drawing/2014/main" id="{413D1272-6C43-0926-1F9B-D7695BF402C5}"/>
              </a:ext>
            </a:extLst>
          </p:cNvPr>
          <p:cNvSpPr/>
          <p:nvPr/>
        </p:nvSpPr>
        <p:spPr>
          <a:xfrm>
            <a:off x="536430" y="7538242"/>
            <a:ext cx="2088000" cy="234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D25C1475-0FD1-7619-941C-B03222176FF7}"/>
              </a:ext>
            </a:extLst>
          </p:cNvPr>
          <p:cNvSpPr/>
          <p:nvPr/>
        </p:nvSpPr>
        <p:spPr>
          <a:xfrm>
            <a:off x="601656" y="7608946"/>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E8960EC0-AC92-2748-4FE1-B68D26AD14F9}"/>
              </a:ext>
            </a:extLst>
          </p:cNvPr>
          <p:cNvSpPr txBox="1"/>
          <p:nvPr/>
        </p:nvSpPr>
        <p:spPr>
          <a:xfrm>
            <a:off x="597422" y="7618079"/>
            <a:ext cx="288000" cy="307777"/>
          </a:xfrm>
          <a:prstGeom prst="rect">
            <a:avLst/>
          </a:prstGeom>
          <a:noFill/>
        </p:spPr>
        <p:txBody>
          <a:bodyPr wrap="square" rtlCol="0">
            <a:spAutoFit/>
          </a:bodyPr>
          <a:lstStyle/>
          <a:p>
            <a:r>
              <a:rPr kumimoji="1" lang="en-US" altLang="ja-JP" sz="1400" b="1" dirty="0">
                <a:latin typeface="メイリオ" panose="020B0604030504040204" pitchFamily="50" charset="-128"/>
                <a:ea typeface="メイリオ" panose="020B0604030504040204" pitchFamily="50" charset="-128"/>
              </a:rPr>
              <a:t>4</a:t>
            </a:r>
            <a:endParaRPr kumimoji="1" lang="ja-JP" altLang="en-US" sz="1400" b="1" dirty="0">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C1132EAB-788A-2A13-2B1D-B21E41F5F560}"/>
              </a:ext>
            </a:extLst>
          </p:cNvPr>
          <p:cNvSpPr txBox="1"/>
          <p:nvPr/>
        </p:nvSpPr>
        <p:spPr>
          <a:xfrm>
            <a:off x="872241" y="7642140"/>
            <a:ext cx="1752189"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受験料のお支払い</a:t>
            </a:r>
            <a:endParaRPr kumimoji="1" lang="en-US" altLang="ja-JP" sz="1200" b="1" dirty="0">
              <a:latin typeface="メイリオ" panose="020B0604030504040204" pitchFamily="50" charset="-128"/>
              <a:ea typeface="メイリオ" panose="020B0604030504040204" pitchFamily="50" charset="-128"/>
            </a:endParaRPr>
          </a:p>
        </p:txBody>
      </p:sp>
      <p:sp>
        <p:nvSpPr>
          <p:cNvPr id="60" name="テキスト ボックス 59">
            <a:extLst>
              <a:ext uri="{FF2B5EF4-FFF2-40B4-BE49-F238E27FC236}">
                <a16:creationId xmlns:a16="http://schemas.microsoft.com/office/drawing/2014/main" id="{A209E35F-58D4-1B0F-ED5C-FE293B48A983}"/>
              </a:ext>
            </a:extLst>
          </p:cNvPr>
          <p:cNvSpPr txBox="1"/>
          <p:nvPr/>
        </p:nvSpPr>
        <p:spPr>
          <a:xfrm>
            <a:off x="553364" y="8002154"/>
            <a:ext cx="2045159" cy="507831"/>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出願内容の登録後、お支払い画面へ</a:t>
            </a:r>
          </a:p>
          <a:p>
            <a:pPr algn="just"/>
            <a:r>
              <a:rPr kumimoji="1" lang="ja-JP" altLang="en-US" sz="900" dirty="0">
                <a:latin typeface="メイリオ" panose="020B0604030504040204" pitchFamily="50" charset="-128"/>
                <a:ea typeface="メイリオ" panose="020B0604030504040204" pitchFamily="50" charset="-128"/>
              </a:rPr>
              <a:t>遷移します。お支払い方法は、次からお選びいただけます。</a:t>
            </a:r>
          </a:p>
        </p:txBody>
      </p:sp>
      <p:sp>
        <p:nvSpPr>
          <p:cNvPr id="64" name="テキスト ボックス 63">
            <a:extLst>
              <a:ext uri="{FF2B5EF4-FFF2-40B4-BE49-F238E27FC236}">
                <a16:creationId xmlns:a16="http://schemas.microsoft.com/office/drawing/2014/main" id="{B7F146CA-07E5-F2B8-33C1-7A79367C434E}"/>
              </a:ext>
            </a:extLst>
          </p:cNvPr>
          <p:cNvSpPr txBox="1"/>
          <p:nvPr/>
        </p:nvSpPr>
        <p:spPr>
          <a:xfrm>
            <a:off x="560961" y="8536420"/>
            <a:ext cx="2159001" cy="1047723"/>
          </a:xfrm>
          <a:prstGeom prst="rect">
            <a:avLst/>
          </a:prstGeom>
          <a:noFill/>
        </p:spPr>
        <p:txBody>
          <a:bodyPr wrap="square" rtlCol="0">
            <a:spAutoFit/>
          </a:bodyPr>
          <a:lstStyle/>
          <a:p>
            <a:pPr>
              <a:lnSpc>
                <a:spcPts val="1600"/>
              </a:lnSpc>
            </a:pPr>
            <a:r>
              <a:rPr kumimoji="1" lang="ja-JP" altLang="en-US" sz="1000" b="1" dirty="0">
                <a:latin typeface="メイリオ" panose="020B0604030504040204" pitchFamily="50" charset="-128"/>
                <a:ea typeface="メイリオ" panose="020B0604030504040204" pitchFamily="50" charset="-128"/>
              </a:rPr>
              <a:t>●クレジットカード決済</a:t>
            </a:r>
          </a:p>
          <a:p>
            <a:pPr>
              <a:lnSpc>
                <a:spcPts val="1600"/>
              </a:lnSpc>
            </a:pPr>
            <a:r>
              <a:rPr kumimoji="1" lang="ja-JP" altLang="en-US" sz="1000" b="1" dirty="0">
                <a:latin typeface="メイリオ" panose="020B0604030504040204" pitchFamily="50" charset="-128"/>
                <a:ea typeface="メイリオ" panose="020B0604030504040204" pitchFamily="50" charset="-128"/>
              </a:rPr>
              <a:t>●コンビニ決済</a:t>
            </a:r>
          </a:p>
          <a:p>
            <a:pPr>
              <a:lnSpc>
                <a:spcPts val="1600"/>
              </a:lnSpc>
            </a:pPr>
            <a:r>
              <a:rPr kumimoji="1" lang="ja-JP" altLang="en-US" sz="1000" b="1" dirty="0">
                <a:latin typeface="メイリオ" panose="020B0604030504040204" pitchFamily="50" charset="-128"/>
                <a:ea typeface="メイリオ" panose="020B0604030504040204" pitchFamily="50" charset="-128"/>
              </a:rPr>
              <a:t>●</a:t>
            </a:r>
            <a:r>
              <a:rPr kumimoji="1" lang="en-US" altLang="ja-JP" sz="1000" b="1" dirty="0">
                <a:latin typeface="メイリオ" panose="020B0604030504040204" pitchFamily="50" charset="-128"/>
                <a:ea typeface="メイリオ" panose="020B0604030504040204" pitchFamily="50" charset="-128"/>
              </a:rPr>
              <a:t>ATM</a:t>
            </a:r>
            <a:r>
              <a:rPr kumimoji="1" lang="ja-JP" altLang="en-US" sz="1000" b="1" dirty="0">
                <a:latin typeface="メイリオ" panose="020B0604030504040204" pitchFamily="50" charset="-128"/>
                <a:ea typeface="メイリオ" panose="020B0604030504040204" pitchFamily="50" charset="-128"/>
              </a:rPr>
              <a:t>決済（ペイジー）</a:t>
            </a:r>
            <a:endParaRPr kumimoji="1" lang="en-US" altLang="ja-JP" sz="1000" b="1" dirty="0">
              <a:latin typeface="メイリオ" panose="020B0604030504040204" pitchFamily="50" charset="-128"/>
              <a:ea typeface="メイリオ" panose="020B0604030504040204" pitchFamily="50" charset="-128"/>
            </a:endParaRPr>
          </a:p>
          <a:p>
            <a:pPr>
              <a:lnSpc>
                <a:spcPts val="1600"/>
              </a:lnSpc>
            </a:pPr>
            <a:r>
              <a:rPr kumimoji="1" lang="ja-JP" altLang="en-US" sz="1000" b="1" dirty="0">
                <a:latin typeface="メイリオ" panose="020B0604030504040204" pitchFamily="50" charset="-128"/>
                <a:ea typeface="メイリオ" panose="020B0604030504040204" pitchFamily="50" charset="-128"/>
              </a:rPr>
              <a:t>●各銀行のネットサービス決済</a:t>
            </a:r>
            <a:endParaRPr kumimoji="1" lang="en-US" altLang="ja-JP" sz="1000" b="1" dirty="0">
              <a:latin typeface="メイリオ" panose="020B0604030504040204" pitchFamily="50" charset="-128"/>
              <a:ea typeface="メイリオ" panose="020B0604030504040204" pitchFamily="50" charset="-128"/>
            </a:endParaRPr>
          </a:p>
          <a:p>
            <a:pPr>
              <a:lnSpc>
                <a:spcPts val="1000"/>
              </a:lnSpc>
            </a:pPr>
            <a:r>
              <a:rPr kumimoji="1" lang="ja-JP" altLang="en-US" sz="1000" b="1" dirty="0">
                <a:latin typeface="メイリオ" panose="020B0604030504040204" pitchFamily="50" charset="-128"/>
                <a:ea typeface="メイリオ" panose="020B0604030504040204" pitchFamily="50" charset="-128"/>
              </a:rPr>
              <a:t>（ペイジー）</a:t>
            </a:r>
          </a:p>
        </p:txBody>
      </p:sp>
      <p:sp>
        <p:nvSpPr>
          <p:cNvPr id="65" name="テキスト ボックス 64">
            <a:extLst>
              <a:ext uri="{FF2B5EF4-FFF2-40B4-BE49-F238E27FC236}">
                <a16:creationId xmlns:a16="http://schemas.microsoft.com/office/drawing/2014/main" id="{8E663663-1F1C-976B-F5DE-4D8E061F0998}"/>
              </a:ext>
            </a:extLst>
          </p:cNvPr>
          <p:cNvSpPr txBox="1"/>
          <p:nvPr/>
        </p:nvSpPr>
        <p:spPr>
          <a:xfrm>
            <a:off x="548523" y="9542012"/>
            <a:ext cx="2159001" cy="307777"/>
          </a:xfrm>
          <a:prstGeom prst="rect">
            <a:avLst/>
          </a:prstGeom>
          <a:noFill/>
        </p:spPr>
        <p:txBody>
          <a:bodyPr wrap="square" rtlCol="0">
            <a:spAutoFit/>
          </a:bodyPr>
          <a:lstStyle/>
          <a:p>
            <a:pPr algn="l"/>
            <a:r>
              <a:rPr lang="en-US" altLang="ja-JP" sz="700" b="0" i="0" u="none" strike="noStrike" baseline="0" dirty="0">
                <a:latin typeface="メイリオ" panose="020B0604030504040204" pitchFamily="50" charset="-128"/>
                <a:ea typeface="メイリオ" panose="020B0604030504040204" pitchFamily="50" charset="-128"/>
              </a:rPr>
              <a:t>※</a:t>
            </a:r>
            <a:r>
              <a:rPr lang="ja-JP" altLang="en-US" sz="700" b="0" i="0" u="none" strike="noStrike" baseline="0" dirty="0">
                <a:latin typeface="メイリオ" panose="020B0604030504040204" pitchFamily="50" charset="-128"/>
                <a:ea typeface="メイリオ" panose="020B0604030504040204" pitchFamily="50" charset="-128"/>
              </a:rPr>
              <a:t>支払い方法は「</a:t>
            </a:r>
            <a:r>
              <a:rPr lang="ja-JP" altLang="en-US" sz="700" dirty="0">
                <a:latin typeface="メイリオ" panose="020B0604030504040204" pitchFamily="50" charset="-128"/>
                <a:ea typeface="メイリオ" panose="020B0604030504040204" pitchFamily="50" charset="-128"/>
              </a:rPr>
              <a:t>受験料</a:t>
            </a:r>
            <a:r>
              <a:rPr lang="ja-JP" altLang="en-US" sz="700" b="0" i="0" u="none" strike="noStrike" baseline="0" dirty="0">
                <a:latin typeface="メイリオ" panose="020B0604030504040204" pitchFamily="50" charset="-128"/>
                <a:ea typeface="メイリオ" panose="020B0604030504040204" pitchFamily="50" charset="-128"/>
              </a:rPr>
              <a:t>、入学前納金・入学金</a:t>
            </a:r>
            <a:r>
              <a:rPr lang="en-US" altLang="ja-JP" sz="700" b="0" i="0" u="none" strike="noStrike" baseline="0" dirty="0">
                <a:latin typeface="メイリオ" panose="020B0604030504040204" pitchFamily="50" charset="-128"/>
                <a:ea typeface="メイリオ" panose="020B0604030504040204" pitchFamily="50" charset="-128"/>
              </a:rPr>
              <a:t>(</a:t>
            </a:r>
            <a:r>
              <a:rPr lang="ja-JP" altLang="en-US" sz="700" b="0" i="0" u="none" strike="noStrike" baseline="0" dirty="0">
                <a:latin typeface="メイリオ" panose="020B0604030504040204" pitchFamily="50" charset="-128"/>
                <a:ea typeface="メイリオ" panose="020B0604030504040204" pitchFamily="50" charset="-128"/>
              </a:rPr>
              <a:t>前期学費</a:t>
            </a:r>
            <a:r>
              <a:rPr lang="en-US" altLang="ja-JP" sz="700" b="0" i="0" u="none" strike="noStrike" baseline="0" dirty="0">
                <a:latin typeface="メイリオ" panose="020B0604030504040204" pitchFamily="50" charset="-128"/>
                <a:ea typeface="メイリオ" panose="020B0604030504040204" pitchFamily="50" charset="-128"/>
              </a:rPr>
              <a:t>)</a:t>
            </a:r>
            <a:r>
              <a:rPr lang="ja-JP" altLang="en-US" sz="700" b="0" i="0" u="none" strike="noStrike" baseline="0" dirty="0">
                <a:latin typeface="メイリオ" panose="020B0604030504040204" pitchFamily="50" charset="-128"/>
                <a:ea typeface="メイリオ" panose="020B0604030504040204" pitchFamily="50" charset="-128"/>
              </a:rPr>
              <a:t>の納入方法」</a:t>
            </a:r>
            <a:r>
              <a:rPr lang="ja-JP" altLang="en-US" sz="700" dirty="0">
                <a:latin typeface="メイリオ" panose="020B0604030504040204" pitchFamily="50" charset="-128"/>
                <a:ea typeface="メイリオ" panose="020B0604030504040204" pitchFamily="50" charset="-128"/>
              </a:rPr>
              <a:t>を</a:t>
            </a:r>
            <a:r>
              <a:rPr lang="ja-JP" altLang="en-US" sz="700" b="0" i="0" u="none" strike="noStrike" baseline="0" dirty="0">
                <a:latin typeface="メイリオ" panose="020B0604030504040204" pitchFamily="50" charset="-128"/>
                <a:ea typeface="メイリオ" panose="020B0604030504040204" pitchFamily="50" charset="-128"/>
              </a:rPr>
              <a:t>ご参照ください。</a:t>
            </a:r>
          </a:p>
        </p:txBody>
      </p:sp>
      <p:sp>
        <p:nvSpPr>
          <p:cNvPr id="77" name="テキスト ボックス 76">
            <a:extLst>
              <a:ext uri="{FF2B5EF4-FFF2-40B4-BE49-F238E27FC236}">
                <a16:creationId xmlns:a16="http://schemas.microsoft.com/office/drawing/2014/main" id="{92DB5CAB-AFBF-0C71-53EC-1CE0C06B951F}"/>
              </a:ext>
            </a:extLst>
          </p:cNvPr>
          <p:cNvSpPr txBox="1"/>
          <p:nvPr/>
        </p:nvSpPr>
        <p:spPr>
          <a:xfrm>
            <a:off x="5260670" y="5035008"/>
            <a:ext cx="1752189"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出願情報の入力・登録</a:t>
            </a:r>
            <a:endParaRPr kumimoji="1" lang="en-US" altLang="ja-JP" sz="1200" b="1" dirty="0">
              <a:latin typeface="メイリオ" panose="020B0604030504040204" pitchFamily="50" charset="-128"/>
              <a:ea typeface="メイリオ" panose="020B0604030504040204" pitchFamily="50" charset="-128"/>
            </a:endParaRPr>
          </a:p>
        </p:txBody>
      </p:sp>
      <p:sp>
        <p:nvSpPr>
          <p:cNvPr id="78" name="テキスト ボックス 77">
            <a:extLst>
              <a:ext uri="{FF2B5EF4-FFF2-40B4-BE49-F238E27FC236}">
                <a16:creationId xmlns:a16="http://schemas.microsoft.com/office/drawing/2014/main" id="{AE9B4506-7202-A803-CD80-4784C0417150}"/>
              </a:ext>
            </a:extLst>
          </p:cNvPr>
          <p:cNvSpPr txBox="1"/>
          <p:nvPr/>
        </p:nvSpPr>
        <p:spPr>
          <a:xfrm>
            <a:off x="4967700" y="5395022"/>
            <a:ext cx="2045159" cy="369332"/>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画面の案内にしたがって必要事項を入力し、登録を行ってください。</a:t>
            </a:r>
          </a:p>
        </p:txBody>
      </p:sp>
      <p:sp>
        <p:nvSpPr>
          <p:cNvPr id="79" name="フリーフォーム: 図形 78">
            <a:extLst>
              <a:ext uri="{FF2B5EF4-FFF2-40B4-BE49-F238E27FC236}">
                <a16:creationId xmlns:a16="http://schemas.microsoft.com/office/drawing/2014/main" id="{7BD8EC83-63A9-0F64-2DB2-A4F2019A012D}"/>
              </a:ext>
            </a:extLst>
          </p:cNvPr>
          <p:cNvSpPr/>
          <p:nvPr/>
        </p:nvSpPr>
        <p:spPr>
          <a:xfrm>
            <a:off x="5355423" y="6115911"/>
            <a:ext cx="1342189" cy="1207084"/>
          </a:xfrm>
          <a:custGeom>
            <a:avLst/>
            <a:gdLst>
              <a:gd name="connsiteX0" fmla="*/ 121812 w 1081617"/>
              <a:gd name="connsiteY0" fmla="*/ 0 h 972741"/>
              <a:gd name="connsiteX1" fmla="*/ 959805 w 1081617"/>
              <a:gd name="connsiteY1" fmla="*/ 0 h 972741"/>
              <a:gd name="connsiteX2" fmla="*/ 1081617 w 1081617"/>
              <a:gd name="connsiteY2" fmla="*/ 121812 h 972741"/>
              <a:gd name="connsiteX3" fmla="*/ 1081617 w 1081617"/>
              <a:gd name="connsiteY3" fmla="*/ 972741 h 972741"/>
              <a:gd name="connsiteX4" fmla="*/ 0 w 1081617"/>
              <a:gd name="connsiteY4" fmla="*/ 972741 h 972741"/>
              <a:gd name="connsiteX5" fmla="*/ 0 w 1081617"/>
              <a:gd name="connsiteY5" fmla="*/ 121812 h 972741"/>
              <a:gd name="connsiteX6" fmla="*/ 121812 w 1081617"/>
              <a:gd name="connsiteY6" fmla="*/ 0 h 972741"/>
              <a:gd name="connsiteX7" fmla="*/ 537633 w 1081617"/>
              <a:gd name="connsiteY7" fmla="*/ 42141 h 972741"/>
              <a:gd name="connsiteX8" fmla="*/ 525033 w 1081617"/>
              <a:gd name="connsiteY8" fmla="*/ 54741 h 972741"/>
              <a:gd name="connsiteX9" fmla="*/ 537633 w 1081617"/>
              <a:gd name="connsiteY9" fmla="*/ 67341 h 972741"/>
              <a:gd name="connsiteX10" fmla="*/ 550233 w 1081617"/>
              <a:gd name="connsiteY10" fmla="*/ 54741 h 972741"/>
              <a:gd name="connsiteX11" fmla="*/ 537633 w 1081617"/>
              <a:gd name="connsiteY11" fmla="*/ 42141 h 972741"/>
              <a:gd name="connsiteX12" fmla="*/ 438633 w 1081617"/>
              <a:gd name="connsiteY12" fmla="*/ 83435 h 972741"/>
              <a:gd name="connsiteX13" fmla="*/ 429633 w 1081617"/>
              <a:gd name="connsiteY13" fmla="*/ 92435 h 972741"/>
              <a:gd name="connsiteX14" fmla="*/ 438633 w 1081617"/>
              <a:gd name="connsiteY14" fmla="*/ 101435 h 972741"/>
              <a:gd name="connsiteX15" fmla="*/ 636633 w 1081617"/>
              <a:gd name="connsiteY15" fmla="*/ 101435 h 972741"/>
              <a:gd name="connsiteX16" fmla="*/ 645633 w 1081617"/>
              <a:gd name="connsiteY16" fmla="*/ 92435 h 972741"/>
              <a:gd name="connsiteX17" fmla="*/ 636633 w 1081617"/>
              <a:gd name="connsiteY17" fmla="*/ 83435 h 972741"/>
              <a:gd name="connsiteX18" fmla="*/ 438633 w 1081617"/>
              <a:gd name="connsiteY18" fmla="*/ 83435 h 97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81617" h="972741">
                <a:moveTo>
                  <a:pt x="121812" y="0"/>
                </a:moveTo>
                <a:lnTo>
                  <a:pt x="959805" y="0"/>
                </a:lnTo>
                <a:cubicBezTo>
                  <a:pt x="1027080" y="0"/>
                  <a:pt x="1081617" y="54537"/>
                  <a:pt x="1081617" y="121812"/>
                </a:cubicBezTo>
                <a:lnTo>
                  <a:pt x="1081617" y="972741"/>
                </a:lnTo>
                <a:lnTo>
                  <a:pt x="0" y="972741"/>
                </a:lnTo>
                <a:lnTo>
                  <a:pt x="0" y="121812"/>
                </a:lnTo>
                <a:cubicBezTo>
                  <a:pt x="0" y="54537"/>
                  <a:pt x="54537" y="0"/>
                  <a:pt x="121812" y="0"/>
                </a:cubicBezTo>
                <a:close/>
                <a:moveTo>
                  <a:pt x="537633" y="42141"/>
                </a:moveTo>
                <a:cubicBezTo>
                  <a:pt x="530674" y="42141"/>
                  <a:pt x="525033" y="47782"/>
                  <a:pt x="525033" y="54741"/>
                </a:cubicBezTo>
                <a:cubicBezTo>
                  <a:pt x="525033" y="61700"/>
                  <a:pt x="530674" y="67341"/>
                  <a:pt x="537633" y="67341"/>
                </a:cubicBezTo>
                <a:cubicBezTo>
                  <a:pt x="544592" y="67341"/>
                  <a:pt x="550233" y="61700"/>
                  <a:pt x="550233" y="54741"/>
                </a:cubicBezTo>
                <a:cubicBezTo>
                  <a:pt x="550233" y="47782"/>
                  <a:pt x="544592" y="42141"/>
                  <a:pt x="537633" y="42141"/>
                </a:cubicBezTo>
                <a:close/>
                <a:moveTo>
                  <a:pt x="438633" y="83435"/>
                </a:moveTo>
                <a:cubicBezTo>
                  <a:pt x="433662" y="83435"/>
                  <a:pt x="429633" y="87464"/>
                  <a:pt x="429633" y="92435"/>
                </a:cubicBezTo>
                <a:cubicBezTo>
                  <a:pt x="429633" y="97406"/>
                  <a:pt x="433662" y="101435"/>
                  <a:pt x="438633" y="101435"/>
                </a:cubicBezTo>
                <a:lnTo>
                  <a:pt x="636633" y="101435"/>
                </a:lnTo>
                <a:cubicBezTo>
                  <a:pt x="641604" y="101435"/>
                  <a:pt x="645633" y="97406"/>
                  <a:pt x="645633" y="92435"/>
                </a:cubicBezTo>
                <a:cubicBezTo>
                  <a:pt x="645633" y="87464"/>
                  <a:pt x="641604" y="83435"/>
                  <a:pt x="636633" y="83435"/>
                </a:cubicBezTo>
                <a:lnTo>
                  <a:pt x="438633" y="83435"/>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0" name="正方形/長方形 79">
            <a:extLst>
              <a:ext uri="{FF2B5EF4-FFF2-40B4-BE49-F238E27FC236}">
                <a16:creationId xmlns:a16="http://schemas.microsoft.com/office/drawing/2014/main" id="{4D7D56CD-567F-410D-3CF4-83CB7476426D}"/>
              </a:ext>
            </a:extLst>
          </p:cNvPr>
          <p:cNvSpPr/>
          <p:nvPr/>
        </p:nvSpPr>
        <p:spPr>
          <a:xfrm>
            <a:off x="5458152" y="6292045"/>
            <a:ext cx="1134513" cy="10309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1" name="図 80">
            <a:extLst>
              <a:ext uri="{FF2B5EF4-FFF2-40B4-BE49-F238E27FC236}">
                <a16:creationId xmlns:a16="http://schemas.microsoft.com/office/drawing/2014/main" id="{16E4B6D9-C285-738F-92FC-C3E431815E3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170" t="17067" r="10552" b="8745"/>
          <a:stretch/>
        </p:blipFill>
        <p:spPr>
          <a:xfrm>
            <a:off x="5468195" y="6319519"/>
            <a:ext cx="1114426" cy="929459"/>
          </a:xfrm>
          <a:prstGeom prst="rect">
            <a:avLst/>
          </a:prstGeom>
        </p:spPr>
      </p:pic>
      <p:grpSp>
        <p:nvGrpSpPr>
          <p:cNvPr id="83" name="グループ化 82">
            <a:extLst>
              <a:ext uri="{FF2B5EF4-FFF2-40B4-BE49-F238E27FC236}">
                <a16:creationId xmlns:a16="http://schemas.microsoft.com/office/drawing/2014/main" id="{FC561DFD-B604-47B8-A83A-3BC12DE1B976}"/>
              </a:ext>
            </a:extLst>
          </p:cNvPr>
          <p:cNvGrpSpPr/>
          <p:nvPr/>
        </p:nvGrpSpPr>
        <p:grpSpPr>
          <a:xfrm>
            <a:off x="2742074" y="4924147"/>
            <a:ext cx="2101374" cy="2442282"/>
            <a:chOff x="4941168" y="4846277"/>
            <a:chExt cx="2101374" cy="2442282"/>
          </a:xfrm>
        </p:grpSpPr>
        <p:sp>
          <p:nvSpPr>
            <p:cNvPr id="84" name="正方形/長方形 83">
              <a:extLst>
                <a:ext uri="{FF2B5EF4-FFF2-40B4-BE49-F238E27FC236}">
                  <a16:creationId xmlns:a16="http://schemas.microsoft.com/office/drawing/2014/main" id="{F65578DC-6307-BB6E-CFC1-35F8692EA976}"/>
                </a:ext>
              </a:extLst>
            </p:cNvPr>
            <p:cNvSpPr/>
            <p:nvPr/>
          </p:nvSpPr>
          <p:spPr>
            <a:xfrm>
              <a:off x="4941168" y="4846277"/>
              <a:ext cx="2088000" cy="244228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楕円 84">
              <a:extLst>
                <a:ext uri="{FF2B5EF4-FFF2-40B4-BE49-F238E27FC236}">
                  <a16:creationId xmlns:a16="http://schemas.microsoft.com/office/drawing/2014/main" id="{D72B2473-F8AF-DB5E-04E8-548FAAAAFA62}"/>
                </a:ext>
              </a:extLst>
            </p:cNvPr>
            <p:cNvSpPr/>
            <p:nvPr/>
          </p:nvSpPr>
          <p:spPr>
            <a:xfrm>
              <a:off x="5006394" y="4909362"/>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テキスト ボックス 85">
              <a:extLst>
                <a:ext uri="{FF2B5EF4-FFF2-40B4-BE49-F238E27FC236}">
                  <a16:creationId xmlns:a16="http://schemas.microsoft.com/office/drawing/2014/main" id="{91AE977A-9BF5-EA09-844B-FBD38CCBBDC8}"/>
                </a:ext>
              </a:extLst>
            </p:cNvPr>
            <p:cNvSpPr txBox="1"/>
            <p:nvPr/>
          </p:nvSpPr>
          <p:spPr>
            <a:xfrm>
              <a:off x="4980548" y="4925541"/>
              <a:ext cx="288000" cy="307777"/>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２</a:t>
              </a:r>
            </a:p>
          </p:txBody>
        </p:sp>
        <p:sp>
          <p:nvSpPr>
            <p:cNvPr id="87" name="テキスト ボックス 86">
              <a:extLst>
                <a:ext uri="{FF2B5EF4-FFF2-40B4-BE49-F238E27FC236}">
                  <a16:creationId xmlns:a16="http://schemas.microsoft.com/office/drawing/2014/main" id="{68CBD425-DFD4-1321-E1CB-26E2FFED4DAC}"/>
                </a:ext>
              </a:extLst>
            </p:cNvPr>
            <p:cNvSpPr txBox="1"/>
            <p:nvPr/>
          </p:nvSpPr>
          <p:spPr>
            <a:xfrm>
              <a:off x="5276979" y="4942556"/>
              <a:ext cx="1752189"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顔写真の登録</a:t>
              </a:r>
              <a:endParaRPr kumimoji="1" lang="en-US" altLang="ja-JP" sz="1200" b="1" dirty="0">
                <a:latin typeface="メイリオ" panose="020B0604030504040204" pitchFamily="50" charset="-128"/>
                <a:ea typeface="メイリオ" panose="020B0604030504040204" pitchFamily="50" charset="-128"/>
              </a:endParaRPr>
            </a:p>
          </p:txBody>
        </p:sp>
        <p:sp>
          <p:nvSpPr>
            <p:cNvPr id="89" name="テキスト ボックス 88">
              <a:extLst>
                <a:ext uri="{FF2B5EF4-FFF2-40B4-BE49-F238E27FC236}">
                  <a16:creationId xmlns:a16="http://schemas.microsoft.com/office/drawing/2014/main" id="{EF4E8EED-CDB3-6256-A701-B19FCC7E274B}"/>
                </a:ext>
              </a:extLst>
            </p:cNvPr>
            <p:cNvSpPr txBox="1"/>
            <p:nvPr/>
          </p:nvSpPr>
          <p:spPr>
            <a:xfrm>
              <a:off x="4992785" y="5262565"/>
              <a:ext cx="2049757" cy="369332"/>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出願先を選択後、顔写真の登録を</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行ってください。</a:t>
              </a:r>
            </a:p>
          </p:txBody>
        </p:sp>
        <p:sp>
          <p:nvSpPr>
            <p:cNvPr id="90" name="テキスト ボックス 2">
              <a:extLst>
                <a:ext uri="{FF2B5EF4-FFF2-40B4-BE49-F238E27FC236}">
                  <a16:creationId xmlns:a16="http://schemas.microsoft.com/office/drawing/2014/main" id="{33807AA3-517D-2453-382D-9529019FED1E}"/>
                </a:ext>
              </a:extLst>
            </p:cNvPr>
            <p:cNvSpPr txBox="1">
              <a:spLocks noChangeArrowheads="1"/>
            </p:cNvSpPr>
            <p:nvPr/>
          </p:nvSpPr>
          <p:spPr bwMode="auto">
            <a:xfrm>
              <a:off x="5031156" y="5599159"/>
              <a:ext cx="1894832" cy="345402"/>
            </a:xfrm>
            <a:prstGeom prst="rect">
              <a:avLst/>
            </a:prstGeom>
            <a:noFill/>
            <a:ln w="9525">
              <a:solidFill>
                <a:schemeClr val="tx1"/>
              </a:solidFill>
              <a:prstDash val="dash"/>
              <a:miter lim="800000"/>
              <a:headEnd/>
              <a:tailEnd/>
            </a:ln>
          </p:spPr>
          <p:txBody>
            <a:bodyPr rot="0" vert="horz" wrap="square" lIns="36000" tIns="36000" rIns="36000" bIns="36000" anchor="ctr" anchorCtr="0">
              <a:noAutofit/>
            </a:bodyPr>
            <a:lstStyle/>
            <a:p>
              <a:pPr fontAlgn="ctr">
                <a:lnSpc>
                  <a:spcPts val="1200"/>
                </a:lnSpc>
              </a:pPr>
              <a:r>
                <a:rPr lang="ja-JP" altLang="en-US" sz="750" kern="100" dirty="0">
                  <a:latin typeface="メイリオ" panose="020B0604030504040204" pitchFamily="50" charset="-128"/>
                  <a:ea typeface="メイリオ" panose="020B0604030504040204" pitchFamily="50" charset="-128"/>
                  <a:cs typeface="Times New Roman" panose="02020603050405020304" pitchFamily="18" charset="0"/>
                </a:rPr>
                <a:t>顔写真データは</a:t>
              </a:r>
              <a:r>
                <a:rPr lang="ja-JP" sz="750" kern="100" dirty="0">
                  <a:effectLst/>
                  <a:latin typeface="メイリオ" panose="020B0604030504040204" pitchFamily="50" charset="-128"/>
                  <a:ea typeface="メイリオ" panose="020B0604030504040204" pitchFamily="50" charset="-128"/>
                  <a:cs typeface="Times New Roman" panose="02020603050405020304" pitchFamily="18" charset="0"/>
                </a:rPr>
                <a:t>「顔写真データの規定」</a:t>
              </a:r>
              <a:r>
                <a:rPr lang="ja-JP" altLang="en-US" sz="750" kern="100" dirty="0">
                  <a:effectLst/>
                  <a:latin typeface="メイリオ" panose="020B0604030504040204" pitchFamily="50" charset="-128"/>
                  <a:ea typeface="メイリオ" panose="020B0604030504040204" pitchFamily="50" charset="-128"/>
                  <a:cs typeface="Times New Roman" panose="02020603050405020304" pitchFamily="18" charset="0"/>
                </a:rPr>
                <a:t>をご参照ください。</a:t>
              </a:r>
              <a:endParaRPr lang="ja-JP" sz="75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pic>
        <p:nvPicPr>
          <p:cNvPr id="91" name="図 90">
            <a:extLst>
              <a:ext uri="{FF2B5EF4-FFF2-40B4-BE49-F238E27FC236}">
                <a16:creationId xmlns:a16="http://schemas.microsoft.com/office/drawing/2014/main" id="{FC308A6B-9925-BFCC-1874-C14AFB6E83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1724" y="6101682"/>
            <a:ext cx="1349446" cy="1213670"/>
          </a:xfrm>
          <a:prstGeom prst="rect">
            <a:avLst/>
          </a:prstGeom>
        </p:spPr>
      </p:pic>
      <p:pic>
        <p:nvPicPr>
          <p:cNvPr id="9" name="図 8">
            <a:extLst>
              <a:ext uri="{FF2B5EF4-FFF2-40B4-BE49-F238E27FC236}">
                <a16:creationId xmlns:a16="http://schemas.microsoft.com/office/drawing/2014/main" id="{D67F3131-0292-57ED-3361-20CC19A921A1}"/>
              </a:ext>
            </a:extLst>
          </p:cNvPr>
          <p:cNvPicPr>
            <a:picLocks noChangeAspect="1"/>
          </p:cNvPicPr>
          <p:nvPr/>
        </p:nvPicPr>
        <p:blipFill>
          <a:blip r:embed="rId7"/>
          <a:stretch>
            <a:fillRect/>
          </a:stretch>
        </p:blipFill>
        <p:spPr>
          <a:xfrm>
            <a:off x="2743689" y="2654087"/>
            <a:ext cx="809808" cy="809808"/>
          </a:xfrm>
          <a:prstGeom prst="rect">
            <a:avLst/>
          </a:prstGeom>
        </p:spPr>
      </p:pic>
    </p:spTree>
    <p:extLst>
      <p:ext uri="{BB962C8B-B14F-4D97-AF65-F5344CB8AC3E}">
        <p14:creationId xmlns:p14="http://schemas.microsoft.com/office/powerpoint/2010/main" val="1999734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正方形/長方形 133">
            <a:extLst>
              <a:ext uri="{FF2B5EF4-FFF2-40B4-BE49-F238E27FC236}">
                <a16:creationId xmlns:a16="http://schemas.microsoft.com/office/drawing/2014/main" id="{F6E33F22-7342-6F93-9F52-3E73059F93BC}"/>
              </a:ext>
            </a:extLst>
          </p:cNvPr>
          <p:cNvSpPr/>
          <p:nvPr/>
        </p:nvSpPr>
        <p:spPr>
          <a:xfrm>
            <a:off x="3857022" y="7733788"/>
            <a:ext cx="3168000" cy="262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フリーフォーム: 図形 134">
            <a:extLst>
              <a:ext uri="{FF2B5EF4-FFF2-40B4-BE49-F238E27FC236}">
                <a16:creationId xmlns:a16="http://schemas.microsoft.com/office/drawing/2014/main" id="{ACDB6134-89C2-84F2-27A0-4C7A6B8FCC85}"/>
              </a:ext>
            </a:extLst>
          </p:cNvPr>
          <p:cNvSpPr/>
          <p:nvPr/>
        </p:nvSpPr>
        <p:spPr>
          <a:xfrm>
            <a:off x="5011762" y="8913270"/>
            <a:ext cx="1081617" cy="972741"/>
          </a:xfrm>
          <a:custGeom>
            <a:avLst/>
            <a:gdLst>
              <a:gd name="connsiteX0" fmla="*/ 121812 w 1081617"/>
              <a:gd name="connsiteY0" fmla="*/ 0 h 972741"/>
              <a:gd name="connsiteX1" fmla="*/ 959805 w 1081617"/>
              <a:gd name="connsiteY1" fmla="*/ 0 h 972741"/>
              <a:gd name="connsiteX2" fmla="*/ 1081617 w 1081617"/>
              <a:gd name="connsiteY2" fmla="*/ 121812 h 972741"/>
              <a:gd name="connsiteX3" fmla="*/ 1081617 w 1081617"/>
              <a:gd name="connsiteY3" fmla="*/ 972741 h 972741"/>
              <a:gd name="connsiteX4" fmla="*/ 0 w 1081617"/>
              <a:gd name="connsiteY4" fmla="*/ 972741 h 972741"/>
              <a:gd name="connsiteX5" fmla="*/ 0 w 1081617"/>
              <a:gd name="connsiteY5" fmla="*/ 121812 h 972741"/>
              <a:gd name="connsiteX6" fmla="*/ 121812 w 1081617"/>
              <a:gd name="connsiteY6" fmla="*/ 0 h 972741"/>
              <a:gd name="connsiteX7" fmla="*/ 537633 w 1081617"/>
              <a:gd name="connsiteY7" fmla="*/ 42141 h 972741"/>
              <a:gd name="connsiteX8" fmla="*/ 525033 w 1081617"/>
              <a:gd name="connsiteY8" fmla="*/ 54741 h 972741"/>
              <a:gd name="connsiteX9" fmla="*/ 537633 w 1081617"/>
              <a:gd name="connsiteY9" fmla="*/ 67341 h 972741"/>
              <a:gd name="connsiteX10" fmla="*/ 550233 w 1081617"/>
              <a:gd name="connsiteY10" fmla="*/ 54741 h 972741"/>
              <a:gd name="connsiteX11" fmla="*/ 537633 w 1081617"/>
              <a:gd name="connsiteY11" fmla="*/ 42141 h 972741"/>
              <a:gd name="connsiteX12" fmla="*/ 438633 w 1081617"/>
              <a:gd name="connsiteY12" fmla="*/ 83435 h 972741"/>
              <a:gd name="connsiteX13" fmla="*/ 429633 w 1081617"/>
              <a:gd name="connsiteY13" fmla="*/ 92435 h 972741"/>
              <a:gd name="connsiteX14" fmla="*/ 438633 w 1081617"/>
              <a:gd name="connsiteY14" fmla="*/ 101435 h 972741"/>
              <a:gd name="connsiteX15" fmla="*/ 636633 w 1081617"/>
              <a:gd name="connsiteY15" fmla="*/ 101435 h 972741"/>
              <a:gd name="connsiteX16" fmla="*/ 645633 w 1081617"/>
              <a:gd name="connsiteY16" fmla="*/ 92435 h 972741"/>
              <a:gd name="connsiteX17" fmla="*/ 636633 w 1081617"/>
              <a:gd name="connsiteY17" fmla="*/ 83435 h 972741"/>
              <a:gd name="connsiteX18" fmla="*/ 438633 w 1081617"/>
              <a:gd name="connsiteY18" fmla="*/ 83435 h 97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81617" h="972741">
                <a:moveTo>
                  <a:pt x="121812" y="0"/>
                </a:moveTo>
                <a:lnTo>
                  <a:pt x="959805" y="0"/>
                </a:lnTo>
                <a:cubicBezTo>
                  <a:pt x="1027080" y="0"/>
                  <a:pt x="1081617" y="54537"/>
                  <a:pt x="1081617" y="121812"/>
                </a:cubicBezTo>
                <a:lnTo>
                  <a:pt x="1081617" y="972741"/>
                </a:lnTo>
                <a:lnTo>
                  <a:pt x="0" y="972741"/>
                </a:lnTo>
                <a:lnTo>
                  <a:pt x="0" y="121812"/>
                </a:lnTo>
                <a:cubicBezTo>
                  <a:pt x="0" y="54537"/>
                  <a:pt x="54537" y="0"/>
                  <a:pt x="121812" y="0"/>
                </a:cubicBezTo>
                <a:close/>
                <a:moveTo>
                  <a:pt x="537633" y="42141"/>
                </a:moveTo>
                <a:cubicBezTo>
                  <a:pt x="530674" y="42141"/>
                  <a:pt x="525033" y="47782"/>
                  <a:pt x="525033" y="54741"/>
                </a:cubicBezTo>
                <a:cubicBezTo>
                  <a:pt x="525033" y="61700"/>
                  <a:pt x="530674" y="67341"/>
                  <a:pt x="537633" y="67341"/>
                </a:cubicBezTo>
                <a:cubicBezTo>
                  <a:pt x="544592" y="67341"/>
                  <a:pt x="550233" y="61700"/>
                  <a:pt x="550233" y="54741"/>
                </a:cubicBezTo>
                <a:cubicBezTo>
                  <a:pt x="550233" y="47782"/>
                  <a:pt x="544592" y="42141"/>
                  <a:pt x="537633" y="42141"/>
                </a:cubicBezTo>
                <a:close/>
                <a:moveTo>
                  <a:pt x="438633" y="83435"/>
                </a:moveTo>
                <a:cubicBezTo>
                  <a:pt x="433662" y="83435"/>
                  <a:pt x="429633" y="87464"/>
                  <a:pt x="429633" y="92435"/>
                </a:cubicBezTo>
                <a:cubicBezTo>
                  <a:pt x="429633" y="97406"/>
                  <a:pt x="433662" y="101435"/>
                  <a:pt x="438633" y="101435"/>
                </a:cubicBezTo>
                <a:lnTo>
                  <a:pt x="636633" y="101435"/>
                </a:lnTo>
                <a:cubicBezTo>
                  <a:pt x="641604" y="101435"/>
                  <a:pt x="645633" y="97406"/>
                  <a:pt x="645633" y="92435"/>
                </a:cubicBezTo>
                <a:cubicBezTo>
                  <a:pt x="645633" y="87464"/>
                  <a:pt x="641604" y="83435"/>
                  <a:pt x="636633" y="83435"/>
                </a:cubicBezTo>
                <a:lnTo>
                  <a:pt x="438633" y="83435"/>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56" name="フリーフォーム: 図形 155">
            <a:extLst>
              <a:ext uri="{FF2B5EF4-FFF2-40B4-BE49-F238E27FC236}">
                <a16:creationId xmlns:a16="http://schemas.microsoft.com/office/drawing/2014/main" id="{6FB23D66-CDBC-3F20-7B79-E333C1337C14}"/>
              </a:ext>
            </a:extLst>
          </p:cNvPr>
          <p:cNvSpPr/>
          <p:nvPr/>
        </p:nvSpPr>
        <p:spPr>
          <a:xfrm>
            <a:off x="5011762" y="9278404"/>
            <a:ext cx="1081617" cy="972741"/>
          </a:xfrm>
          <a:custGeom>
            <a:avLst/>
            <a:gdLst>
              <a:gd name="connsiteX0" fmla="*/ 121812 w 1081617"/>
              <a:gd name="connsiteY0" fmla="*/ 0 h 972741"/>
              <a:gd name="connsiteX1" fmla="*/ 959805 w 1081617"/>
              <a:gd name="connsiteY1" fmla="*/ 0 h 972741"/>
              <a:gd name="connsiteX2" fmla="*/ 1081617 w 1081617"/>
              <a:gd name="connsiteY2" fmla="*/ 121812 h 972741"/>
              <a:gd name="connsiteX3" fmla="*/ 1081617 w 1081617"/>
              <a:gd name="connsiteY3" fmla="*/ 972741 h 972741"/>
              <a:gd name="connsiteX4" fmla="*/ 0 w 1081617"/>
              <a:gd name="connsiteY4" fmla="*/ 972741 h 972741"/>
              <a:gd name="connsiteX5" fmla="*/ 0 w 1081617"/>
              <a:gd name="connsiteY5" fmla="*/ 121812 h 972741"/>
              <a:gd name="connsiteX6" fmla="*/ 121812 w 1081617"/>
              <a:gd name="connsiteY6" fmla="*/ 0 h 972741"/>
              <a:gd name="connsiteX7" fmla="*/ 537633 w 1081617"/>
              <a:gd name="connsiteY7" fmla="*/ 42141 h 972741"/>
              <a:gd name="connsiteX8" fmla="*/ 525033 w 1081617"/>
              <a:gd name="connsiteY8" fmla="*/ 54741 h 972741"/>
              <a:gd name="connsiteX9" fmla="*/ 537633 w 1081617"/>
              <a:gd name="connsiteY9" fmla="*/ 67341 h 972741"/>
              <a:gd name="connsiteX10" fmla="*/ 550233 w 1081617"/>
              <a:gd name="connsiteY10" fmla="*/ 54741 h 972741"/>
              <a:gd name="connsiteX11" fmla="*/ 537633 w 1081617"/>
              <a:gd name="connsiteY11" fmla="*/ 42141 h 972741"/>
              <a:gd name="connsiteX12" fmla="*/ 438633 w 1081617"/>
              <a:gd name="connsiteY12" fmla="*/ 83435 h 972741"/>
              <a:gd name="connsiteX13" fmla="*/ 429633 w 1081617"/>
              <a:gd name="connsiteY13" fmla="*/ 92435 h 972741"/>
              <a:gd name="connsiteX14" fmla="*/ 438633 w 1081617"/>
              <a:gd name="connsiteY14" fmla="*/ 101435 h 972741"/>
              <a:gd name="connsiteX15" fmla="*/ 636633 w 1081617"/>
              <a:gd name="connsiteY15" fmla="*/ 101435 h 972741"/>
              <a:gd name="connsiteX16" fmla="*/ 645633 w 1081617"/>
              <a:gd name="connsiteY16" fmla="*/ 92435 h 972741"/>
              <a:gd name="connsiteX17" fmla="*/ 636633 w 1081617"/>
              <a:gd name="connsiteY17" fmla="*/ 83435 h 972741"/>
              <a:gd name="connsiteX18" fmla="*/ 438633 w 1081617"/>
              <a:gd name="connsiteY18" fmla="*/ 83435 h 97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81617" h="972741">
                <a:moveTo>
                  <a:pt x="121812" y="0"/>
                </a:moveTo>
                <a:lnTo>
                  <a:pt x="959805" y="0"/>
                </a:lnTo>
                <a:cubicBezTo>
                  <a:pt x="1027080" y="0"/>
                  <a:pt x="1081617" y="54537"/>
                  <a:pt x="1081617" y="121812"/>
                </a:cubicBezTo>
                <a:lnTo>
                  <a:pt x="1081617" y="972741"/>
                </a:lnTo>
                <a:lnTo>
                  <a:pt x="0" y="972741"/>
                </a:lnTo>
                <a:lnTo>
                  <a:pt x="0" y="121812"/>
                </a:lnTo>
                <a:cubicBezTo>
                  <a:pt x="0" y="54537"/>
                  <a:pt x="54537" y="0"/>
                  <a:pt x="121812" y="0"/>
                </a:cubicBezTo>
                <a:close/>
                <a:moveTo>
                  <a:pt x="537633" y="42141"/>
                </a:moveTo>
                <a:cubicBezTo>
                  <a:pt x="530674" y="42141"/>
                  <a:pt x="525033" y="47782"/>
                  <a:pt x="525033" y="54741"/>
                </a:cubicBezTo>
                <a:cubicBezTo>
                  <a:pt x="525033" y="61700"/>
                  <a:pt x="530674" y="67341"/>
                  <a:pt x="537633" y="67341"/>
                </a:cubicBezTo>
                <a:cubicBezTo>
                  <a:pt x="544592" y="67341"/>
                  <a:pt x="550233" y="61700"/>
                  <a:pt x="550233" y="54741"/>
                </a:cubicBezTo>
                <a:cubicBezTo>
                  <a:pt x="550233" y="47782"/>
                  <a:pt x="544592" y="42141"/>
                  <a:pt x="537633" y="42141"/>
                </a:cubicBezTo>
                <a:close/>
                <a:moveTo>
                  <a:pt x="438633" y="83435"/>
                </a:moveTo>
                <a:cubicBezTo>
                  <a:pt x="433662" y="83435"/>
                  <a:pt x="429633" y="87464"/>
                  <a:pt x="429633" y="92435"/>
                </a:cubicBezTo>
                <a:cubicBezTo>
                  <a:pt x="429633" y="97406"/>
                  <a:pt x="433662" y="101435"/>
                  <a:pt x="438633" y="101435"/>
                </a:cubicBezTo>
                <a:lnTo>
                  <a:pt x="636633" y="101435"/>
                </a:lnTo>
                <a:cubicBezTo>
                  <a:pt x="641604" y="101435"/>
                  <a:pt x="645633" y="97406"/>
                  <a:pt x="645633" y="92435"/>
                </a:cubicBezTo>
                <a:cubicBezTo>
                  <a:pt x="645633" y="87464"/>
                  <a:pt x="641604" y="83435"/>
                  <a:pt x="636633" y="83435"/>
                </a:cubicBezTo>
                <a:lnTo>
                  <a:pt x="438633" y="83435"/>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0" name="正方形/長方形 39">
            <a:extLst>
              <a:ext uri="{FF2B5EF4-FFF2-40B4-BE49-F238E27FC236}">
                <a16:creationId xmlns:a16="http://schemas.microsoft.com/office/drawing/2014/main" id="{A42FDEE6-CE5F-89E1-760D-8878DE9C002F}"/>
              </a:ext>
            </a:extLst>
          </p:cNvPr>
          <p:cNvSpPr/>
          <p:nvPr/>
        </p:nvSpPr>
        <p:spPr>
          <a:xfrm>
            <a:off x="538509" y="2649711"/>
            <a:ext cx="6480000" cy="264163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四角形: 角を丸くする 128">
            <a:extLst>
              <a:ext uri="{FF2B5EF4-FFF2-40B4-BE49-F238E27FC236}">
                <a16:creationId xmlns:a16="http://schemas.microsoft.com/office/drawing/2014/main" id="{75CB56C6-2A85-D878-3C6E-49BE4B5C2CAA}"/>
              </a:ext>
            </a:extLst>
          </p:cNvPr>
          <p:cNvSpPr/>
          <p:nvPr/>
        </p:nvSpPr>
        <p:spPr>
          <a:xfrm>
            <a:off x="5314509" y="4038349"/>
            <a:ext cx="1396495" cy="274480"/>
          </a:xfrm>
          <a:prstGeom prst="round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1BAA87E2-F27E-EB32-8CE8-26798102630F}"/>
              </a:ext>
            </a:extLst>
          </p:cNvPr>
          <p:cNvSpPr/>
          <p:nvPr/>
        </p:nvSpPr>
        <p:spPr>
          <a:xfrm>
            <a:off x="538509" y="1224000"/>
            <a:ext cx="6480000" cy="90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正方形/長方形 11">
            <a:extLst>
              <a:ext uri="{FF2B5EF4-FFF2-40B4-BE49-F238E27FC236}">
                <a16:creationId xmlns:a16="http://schemas.microsoft.com/office/drawing/2014/main" id="{F9FC70A3-DD19-DB1F-B2A8-16900CCCCCC5}"/>
              </a:ext>
            </a:extLst>
          </p:cNvPr>
          <p:cNvSpPr/>
          <p:nvPr/>
        </p:nvSpPr>
        <p:spPr>
          <a:xfrm>
            <a:off x="539749" y="774000"/>
            <a:ext cx="360000" cy="36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Arial Black" panose="020B0A04020102020204" pitchFamily="34" charset="0"/>
                <a:ea typeface="メイリオ" panose="020B0604030504040204" pitchFamily="50" charset="-128"/>
              </a:rPr>
              <a:t>3</a:t>
            </a:r>
            <a:endParaRPr kumimoji="1" lang="ja-JP" altLang="en-US" dirty="0">
              <a:latin typeface="Arial Black" panose="020B0A04020102020204" pitchFamily="34" charset="0"/>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EAE2097D-6890-715F-6C4E-6E069838706E}"/>
              </a:ext>
            </a:extLst>
          </p:cNvPr>
          <p:cNvSpPr txBox="1"/>
          <p:nvPr/>
        </p:nvSpPr>
        <p:spPr>
          <a:xfrm>
            <a:off x="906099" y="822231"/>
            <a:ext cx="6113826" cy="307777"/>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願書と調査書の提出</a:t>
            </a:r>
          </a:p>
        </p:txBody>
      </p:sp>
      <p:sp>
        <p:nvSpPr>
          <p:cNvPr id="15" name="正方形/長方形 14">
            <a:extLst>
              <a:ext uri="{FF2B5EF4-FFF2-40B4-BE49-F238E27FC236}">
                <a16:creationId xmlns:a16="http://schemas.microsoft.com/office/drawing/2014/main" id="{500FA8F1-A7A3-D42D-BD35-1AD6FFFDE5B9}"/>
              </a:ext>
            </a:extLst>
          </p:cNvPr>
          <p:cNvSpPr/>
          <p:nvPr/>
        </p:nvSpPr>
        <p:spPr>
          <a:xfrm>
            <a:off x="539749" y="5449632"/>
            <a:ext cx="360000" cy="36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Arial Black" panose="020B0A04020102020204" pitchFamily="34" charset="0"/>
                <a:ea typeface="メイリオ" panose="020B0604030504040204" pitchFamily="50" charset="-128"/>
              </a:rPr>
              <a:t>5</a:t>
            </a:r>
            <a:endParaRPr kumimoji="1" lang="ja-JP" altLang="en-US" dirty="0">
              <a:latin typeface="Arial Black" panose="020B0A04020102020204" pitchFamily="34" charset="0"/>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AD2B6B42-C649-0A67-E411-FB7496B99BAF}"/>
              </a:ext>
            </a:extLst>
          </p:cNvPr>
          <p:cNvSpPr txBox="1"/>
          <p:nvPr/>
        </p:nvSpPr>
        <p:spPr>
          <a:xfrm>
            <a:off x="906099" y="5502479"/>
            <a:ext cx="6113826" cy="307777"/>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受験当日</a:t>
            </a:r>
          </a:p>
        </p:txBody>
      </p:sp>
      <p:sp>
        <p:nvSpPr>
          <p:cNvPr id="3" name="正方形/長方形 2">
            <a:extLst>
              <a:ext uri="{FF2B5EF4-FFF2-40B4-BE49-F238E27FC236}">
                <a16:creationId xmlns:a16="http://schemas.microsoft.com/office/drawing/2014/main" id="{6EB03233-927C-81FF-D7D9-5A86FBEA893D}"/>
              </a:ext>
            </a:extLst>
          </p:cNvPr>
          <p:cNvSpPr/>
          <p:nvPr/>
        </p:nvSpPr>
        <p:spPr>
          <a:xfrm>
            <a:off x="539749" y="2232000"/>
            <a:ext cx="360000" cy="36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Arial Black" panose="020B0A04020102020204" pitchFamily="34" charset="0"/>
                <a:ea typeface="メイリオ" panose="020B0604030504040204" pitchFamily="50" charset="-128"/>
              </a:rPr>
              <a:t>4</a:t>
            </a:r>
            <a:endParaRPr kumimoji="1" lang="ja-JP" altLang="en-US" dirty="0">
              <a:latin typeface="Arial Black" panose="020B0A04020102020204" pitchFamily="34" charset="0"/>
              <a:ea typeface="メイリオ" panose="020B0604030504040204" pitchFamily="50" charset="-128"/>
            </a:endParaRPr>
          </a:p>
        </p:txBody>
      </p:sp>
      <p:sp>
        <p:nvSpPr>
          <p:cNvPr id="7" name="テキスト ボックス 6">
            <a:extLst>
              <a:ext uri="{FF2B5EF4-FFF2-40B4-BE49-F238E27FC236}">
                <a16:creationId xmlns:a16="http://schemas.microsoft.com/office/drawing/2014/main" id="{3C67E7F0-6C95-7530-BE44-B3D8C1CB62A1}"/>
              </a:ext>
            </a:extLst>
          </p:cNvPr>
          <p:cNvSpPr txBox="1"/>
          <p:nvPr/>
        </p:nvSpPr>
        <p:spPr>
          <a:xfrm>
            <a:off x="945893" y="2236181"/>
            <a:ext cx="6113826" cy="307777"/>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受験票の印刷</a:t>
            </a:r>
          </a:p>
        </p:txBody>
      </p:sp>
      <p:sp>
        <p:nvSpPr>
          <p:cNvPr id="13" name="テキスト ボックス 12">
            <a:extLst>
              <a:ext uri="{FF2B5EF4-FFF2-40B4-BE49-F238E27FC236}">
                <a16:creationId xmlns:a16="http://schemas.microsoft.com/office/drawing/2014/main" id="{F864BB1E-E9BE-96B3-6986-89E1CCFFADCA}"/>
              </a:ext>
            </a:extLst>
          </p:cNvPr>
          <p:cNvSpPr txBox="1"/>
          <p:nvPr/>
        </p:nvSpPr>
        <p:spPr>
          <a:xfrm>
            <a:off x="638621" y="2769031"/>
            <a:ext cx="6100167" cy="461665"/>
          </a:xfrm>
          <a:prstGeom prst="rect">
            <a:avLst/>
          </a:prstGeom>
          <a:noFill/>
        </p:spPr>
        <p:txBody>
          <a:bodyPr wrap="square" rtlCol="0">
            <a:spAutoFit/>
          </a:bodyPr>
          <a:lstStyle/>
          <a:p>
            <a:pPr algn="just"/>
            <a:r>
              <a:rPr kumimoji="1" lang="ja-JP" altLang="en-US" sz="1200" dirty="0">
                <a:latin typeface="メイリオ" panose="020B0604030504040204" pitchFamily="50" charset="-128"/>
                <a:ea typeface="メイリオ" panose="020B0604030504040204" pitchFamily="50" charset="-128"/>
              </a:rPr>
              <a:t>受験票出力可能日（試験毎に日付は異なります）に案内メールが送信されます。</a:t>
            </a:r>
            <a:endParaRPr kumimoji="1" lang="en-US" altLang="ja-JP" sz="1200" dirty="0">
              <a:latin typeface="メイリオ" panose="020B0604030504040204" pitchFamily="50" charset="-128"/>
              <a:ea typeface="メイリオ" panose="020B0604030504040204" pitchFamily="50" charset="-128"/>
            </a:endParaRPr>
          </a:p>
          <a:p>
            <a:pPr algn="just"/>
            <a:r>
              <a:rPr kumimoji="1" lang="ja-JP" altLang="en-US" sz="1200" dirty="0">
                <a:latin typeface="メイリオ" panose="020B0604030504040204" pitchFamily="50" charset="-128"/>
                <a:ea typeface="メイリオ" panose="020B0604030504040204" pitchFamily="50" charset="-128"/>
              </a:rPr>
              <a:t>メールが届きましたら、各自で受験票を印刷してください。</a:t>
            </a:r>
          </a:p>
        </p:txBody>
      </p:sp>
      <p:sp>
        <p:nvSpPr>
          <p:cNvPr id="17" name="テキスト ボックス 16">
            <a:extLst>
              <a:ext uri="{FF2B5EF4-FFF2-40B4-BE49-F238E27FC236}">
                <a16:creationId xmlns:a16="http://schemas.microsoft.com/office/drawing/2014/main" id="{A1A0861A-D85F-644F-ECBC-7AE2874CE064}"/>
              </a:ext>
            </a:extLst>
          </p:cNvPr>
          <p:cNvSpPr txBox="1"/>
          <p:nvPr/>
        </p:nvSpPr>
        <p:spPr>
          <a:xfrm>
            <a:off x="1703499" y="1394684"/>
            <a:ext cx="5219837" cy="246221"/>
          </a:xfrm>
          <a:prstGeom prst="rect">
            <a:avLst/>
          </a:prstGeom>
          <a:noFill/>
        </p:spPr>
        <p:txBody>
          <a:bodyPr wrap="square" rtlCol="0">
            <a:spAutoFit/>
          </a:bodyPr>
          <a:lstStyle/>
          <a:p>
            <a:pPr algn="just"/>
            <a:r>
              <a:rPr kumimoji="1" lang="ja-JP" altLang="en-US" sz="1000" dirty="0">
                <a:latin typeface="メイリオ" panose="020B0604030504040204" pitchFamily="50" charset="-128"/>
                <a:ea typeface="メイリオ" panose="020B0604030504040204" pitchFamily="50" charset="-128"/>
              </a:rPr>
              <a:t>当校へ願書の提出は不要です。</a:t>
            </a:r>
          </a:p>
        </p:txBody>
      </p:sp>
      <p:sp>
        <p:nvSpPr>
          <p:cNvPr id="25" name="テキスト ボックス 24">
            <a:extLst>
              <a:ext uri="{FF2B5EF4-FFF2-40B4-BE49-F238E27FC236}">
                <a16:creationId xmlns:a16="http://schemas.microsoft.com/office/drawing/2014/main" id="{327F076A-35B3-A2EB-436B-C5574A65F441}"/>
              </a:ext>
            </a:extLst>
          </p:cNvPr>
          <p:cNvSpPr txBox="1"/>
          <p:nvPr/>
        </p:nvSpPr>
        <p:spPr>
          <a:xfrm>
            <a:off x="1703499" y="1774540"/>
            <a:ext cx="4166600" cy="246221"/>
          </a:xfrm>
          <a:prstGeom prst="rect">
            <a:avLst/>
          </a:prstGeom>
          <a:noFill/>
        </p:spPr>
        <p:txBody>
          <a:bodyPr wrap="square" rtlCol="0">
            <a:spAutoFit/>
          </a:bodyPr>
          <a:lstStyle/>
          <a:p>
            <a:pPr algn="just"/>
            <a:r>
              <a:rPr kumimoji="1" lang="ja-JP" altLang="en-US" sz="1000" dirty="0">
                <a:latin typeface="メイリオ" panose="020B0604030504040204" pitchFamily="50" charset="-128"/>
                <a:ea typeface="メイリオ" panose="020B0604030504040204" pitchFamily="50" charset="-128"/>
              </a:rPr>
              <a:t>調査書は各中学校より提出していただきます。</a:t>
            </a:r>
          </a:p>
        </p:txBody>
      </p:sp>
      <p:sp>
        <p:nvSpPr>
          <p:cNvPr id="37" name="正方形/長方形 36">
            <a:extLst>
              <a:ext uri="{FF2B5EF4-FFF2-40B4-BE49-F238E27FC236}">
                <a16:creationId xmlns:a16="http://schemas.microsoft.com/office/drawing/2014/main" id="{6C1E5DFF-6AC3-13EE-26D1-E177C32F3F6C}"/>
              </a:ext>
            </a:extLst>
          </p:cNvPr>
          <p:cNvSpPr/>
          <p:nvPr/>
        </p:nvSpPr>
        <p:spPr>
          <a:xfrm>
            <a:off x="714824" y="1353740"/>
            <a:ext cx="893502" cy="288000"/>
          </a:xfrm>
          <a:prstGeom prst="rect">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tIns="18000" bIns="0" rtlCol="0" anchor="ctr"/>
          <a:lstStyle/>
          <a:p>
            <a:pPr algn="ctr"/>
            <a:r>
              <a:rPr kumimoji="1" lang="ja-JP" altLang="en-US" sz="1000" dirty="0">
                <a:solidFill>
                  <a:sysClr val="windowText" lastClr="000000"/>
                </a:solidFill>
                <a:latin typeface="メイリオ" panose="020B0604030504040204" pitchFamily="50" charset="-128"/>
                <a:ea typeface="メイリオ" panose="020B0604030504040204" pitchFamily="50" charset="-128"/>
              </a:rPr>
              <a:t>願書</a:t>
            </a:r>
          </a:p>
        </p:txBody>
      </p:sp>
      <p:sp>
        <p:nvSpPr>
          <p:cNvPr id="38" name="正方形/長方形 37">
            <a:extLst>
              <a:ext uri="{FF2B5EF4-FFF2-40B4-BE49-F238E27FC236}">
                <a16:creationId xmlns:a16="http://schemas.microsoft.com/office/drawing/2014/main" id="{7C38F9FD-9BD9-77FA-7EA7-CD763E1A3ABA}"/>
              </a:ext>
            </a:extLst>
          </p:cNvPr>
          <p:cNvSpPr/>
          <p:nvPr/>
        </p:nvSpPr>
        <p:spPr>
          <a:xfrm>
            <a:off x="714824" y="1725025"/>
            <a:ext cx="893502" cy="288000"/>
          </a:xfrm>
          <a:prstGeom prst="rect">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tIns="18000" bIns="0" rtlCol="0" anchor="ctr"/>
          <a:lstStyle/>
          <a:p>
            <a:pPr algn="ctr"/>
            <a:r>
              <a:rPr kumimoji="1" lang="ja-JP" altLang="en-US" sz="1000" dirty="0">
                <a:solidFill>
                  <a:sysClr val="windowText" lastClr="000000"/>
                </a:solidFill>
                <a:latin typeface="メイリオ" panose="020B0604030504040204" pitchFamily="50" charset="-128"/>
                <a:ea typeface="メイリオ" panose="020B0604030504040204" pitchFamily="50" charset="-128"/>
              </a:rPr>
              <a:t>調査書</a:t>
            </a:r>
          </a:p>
        </p:txBody>
      </p:sp>
      <p:sp>
        <p:nvSpPr>
          <p:cNvPr id="41" name="正方形/長方形 40">
            <a:extLst>
              <a:ext uri="{FF2B5EF4-FFF2-40B4-BE49-F238E27FC236}">
                <a16:creationId xmlns:a16="http://schemas.microsoft.com/office/drawing/2014/main" id="{807869C7-DBBC-7FD1-8ECD-BD00A05B264D}"/>
              </a:ext>
            </a:extLst>
          </p:cNvPr>
          <p:cNvSpPr/>
          <p:nvPr/>
        </p:nvSpPr>
        <p:spPr>
          <a:xfrm>
            <a:off x="540000" y="6997632"/>
            <a:ext cx="360000" cy="36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Arial Black" panose="020B0A04020102020204" pitchFamily="34" charset="0"/>
                <a:ea typeface="メイリオ" panose="020B0604030504040204" pitchFamily="50" charset="-128"/>
              </a:rPr>
              <a:t>6</a:t>
            </a:r>
            <a:endParaRPr kumimoji="1" lang="ja-JP" altLang="en-US" dirty="0">
              <a:latin typeface="Arial Black" panose="020B0A04020102020204" pitchFamily="34" charset="0"/>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02C10305-442C-52C1-EDF9-2757E6D2BBAC}"/>
              </a:ext>
            </a:extLst>
          </p:cNvPr>
          <p:cNvSpPr txBox="1"/>
          <p:nvPr/>
        </p:nvSpPr>
        <p:spPr>
          <a:xfrm>
            <a:off x="919954" y="7047050"/>
            <a:ext cx="6113826" cy="307777"/>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合否発表</a:t>
            </a:r>
          </a:p>
        </p:txBody>
      </p:sp>
      <p:sp>
        <p:nvSpPr>
          <p:cNvPr id="58" name="正方形/長方形 57">
            <a:extLst>
              <a:ext uri="{FF2B5EF4-FFF2-40B4-BE49-F238E27FC236}">
                <a16:creationId xmlns:a16="http://schemas.microsoft.com/office/drawing/2014/main" id="{D93DA56E-5B90-A4B8-E971-EDD7A1838C14}"/>
              </a:ext>
            </a:extLst>
          </p:cNvPr>
          <p:cNvSpPr/>
          <p:nvPr/>
        </p:nvSpPr>
        <p:spPr>
          <a:xfrm>
            <a:off x="539750" y="5881632"/>
            <a:ext cx="6480000" cy="972000"/>
          </a:xfrm>
          <a:prstGeom prst="rect">
            <a:avLst/>
          </a:prstGeom>
          <a:solidFill>
            <a:schemeClr val="bg1">
              <a:lumMod val="9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四角形: 角を丸くする 58">
            <a:extLst>
              <a:ext uri="{FF2B5EF4-FFF2-40B4-BE49-F238E27FC236}">
                <a16:creationId xmlns:a16="http://schemas.microsoft.com/office/drawing/2014/main" id="{06AAD082-39C3-3D47-2947-24265EF40FE7}"/>
              </a:ext>
            </a:extLst>
          </p:cNvPr>
          <p:cNvSpPr/>
          <p:nvPr/>
        </p:nvSpPr>
        <p:spPr>
          <a:xfrm>
            <a:off x="754774" y="3238287"/>
            <a:ext cx="648000" cy="144000"/>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700" b="1" dirty="0">
                <a:latin typeface="メイリオ" panose="020B0604030504040204" pitchFamily="50" charset="-128"/>
                <a:ea typeface="メイリオ" panose="020B0604030504040204" pitchFamily="50" charset="-128"/>
              </a:rPr>
              <a:t>ご注意</a:t>
            </a:r>
          </a:p>
        </p:txBody>
      </p:sp>
      <p:sp>
        <p:nvSpPr>
          <p:cNvPr id="60" name="テキスト ボックス 59">
            <a:extLst>
              <a:ext uri="{FF2B5EF4-FFF2-40B4-BE49-F238E27FC236}">
                <a16:creationId xmlns:a16="http://schemas.microsoft.com/office/drawing/2014/main" id="{8A86D60D-8B47-081B-54B3-EEB1A7A4F292}"/>
              </a:ext>
            </a:extLst>
          </p:cNvPr>
          <p:cNvSpPr txBox="1"/>
          <p:nvPr/>
        </p:nvSpPr>
        <p:spPr>
          <a:xfrm>
            <a:off x="856375" y="3400666"/>
            <a:ext cx="5992483" cy="784830"/>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案内メールが届く前に出願サイトにアクセスしても受験票は表示されません。必ず案内メールを受信してから</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受験票をご確認ください。</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なお、出願締切日の</a:t>
            </a:r>
            <a:r>
              <a:rPr kumimoji="1" lang="en-US" altLang="ja-JP" sz="900" dirty="0">
                <a:latin typeface="メイリオ" panose="020B0604030504040204" pitchFamily="50" charset="-128"/>
                <a:ea typeface="メイリオ" panose="020B0604030504040204" pitchFamily="50" charset="-128"/>
              </a:rPr>
              <a:t>2</a:t>
            </a:r>
            <a:r>
              <a:rPr kumimoji="1" lang="ja-JP" altLang="en-US" sz="900" dirty="0">
                <a:latin typeface="メイリオ" panose="020B0604030504040204" pitchFamily="50" charset="-128"/>
                <a:ea typeface="メイリオ" panose="020B0604030504040204" pitchFamily="50" charset="-128"/>
              </a:rPr>
              <a:t>日後までにメールが確認できない場合は、出願サイトにログインして受験票を確認して</a:t>
            </a:r>
            <a:endParaRPr kumimoji="1" lang="en-US" altLang="ja-JP" sz="900" dirty="0">
              <a:latin typeface="メイリオ" panose="020B0604030504040204" pitchFamily="50" charset="-128"/>
              <a:ea typeface="メイリオ" panose="020B0604030504040204" pitchFamily="50" charset="-128"/>
            </a:endParaRPr>
          </a:p>
          <a:p>
            <a:pPr algn="just"/>
            <a:r>
              <a:rPr kumimoji="1" lang="ja-JP" altLang="en-US" sz="900" dirty="0">
                <a:latin typeface="メイリオ" panose="020B0604030504040204" pitchFamily="50" charset="-128"/>
                <a:ea typeface="メイリオ" panose="020B0604030504040204" pitchFamily="50" charset="-128"/>
              </a:rPr>
              <a:t>ください。</a:t>
            </a:r>
          </a:p>
          <a:p>
            <a:pPr algn="just"/>
            <a:endParaRPr kumimoji="1" lang="ja-JP" altLang="en-US" sz="900" dirty="0">
              <a:latin typeface="メイリオ" panose="020B0604030504040204" pitchFamily="50" charset="-128"/>
              <a:ea typeface="メイリオ" panose="020B0604030504040204" pitchFamily="50" charset="-128"/>
            </a:endParaRPr>
          </a:p>
        </p:txBody>
      </p:sp>
      <p:sp>
        <p:nvSpPr>
          <p:cNvPr id="73" name="矢印: 五方向 72">
            <a:extLst>
              <a:ext uri="{FF2B5EF4-FFF2-40B4-BE49-F238E27FC236}">
                <a16:creationId xmlns:a16="http://schemas.microsoft.com/office/drawing/2014/main" id="{77839A4A-5F8B-2A79-E974-359612B36441}"/>
              </a:ext>
            </a:extLst>
          </p:cNvPr>
          <p:cNvSpPr/>
          <p:nvPr/>
        </p:nvSpPr>
        <p:spPr>
          <a:xfrm>
            <a:off x="714825" y="4038349"/>
            <a:ext cx="893502" cy="1001094"/>
          </a:xfrm>
          <a:prstGeom prst="homePlate">
            <a:avLst>
              <a:gd name="adj" fmla="val 25219"/>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ボックス 73">
            <a:extLst>
              <a:ext uri="{FF2B5EF4-FFF2-40B4-BE49-F238E27FC236}">
                <a16:creationId xmlns:a16="http://schemas.microsoft.com/office/drawing/2014/main" id="{18B2CD65-A537-AC6F-A250-29F5677D110A}"/>
              </a:ext>
            </a:extLst>
          </p:cNvPr>
          <p:cNvSpPr txBox="1"/>
          <p:nvPr/>
        </p:nvSpPr>
        <p:spPr>
          <a:xfrm>
            <a:off x="731758" y="4363353"/>
            <a:ext cx="893502" cy="430887"/>
          </a:xfrm>
          <a:prstGeom prst="rect">
            <a:avLst/>
          </a:prstGeom>
          <a:noFill/>
        </p:spPr>
        <p:txBody>
          <a:bodyPr wrap="square" rtlCol="0">
            <a:spAutoFit/>
          </a:bodyPr>
          <a:lstStyle/>
          <a:p>
            <a:r>
              <a:rPr kumimoji="1" lang="ja-JP" altLang="en-US" sz="1100" b="1" dirty="0">
                <a:solidFill>
                  <a:schemeClr val="bg1"/>
                </a:solidFill>
                <a:latin typeface="メイリオ" panose="020B0604030504040204" pitchFamily="50" charset="-128"/>
                <a:ea typeface="メイリオ" panose="020B0604030504040204" pitchFamily="50" charset="-128"/>
              </a:rPr>
              <a:t>受験票の</a:t>
            </a:r>
            <a:endParaRPr kumimoji="1" lang="en-US" altLang="ja-JP" sz="1100" b="1" dirty="0">
              <a:solidFill>
                <a:schemeClr val="bg1"/>
              </a:solidFill>
              <a:latin typeface="メイリオ" panose="020B0604030504040204" pitchFamily="50" charset="-128"/>
              <a:ea typeface="メイリオ" panose="020B0604030504040204" pitchFamily="50" charset="-128"/>
            </a:endParaRPr>
          </a:p>
          <a:p>
            <a:r>
              <a:rPr kumimoji="1" lang="ja-JP" altLang="en-US" sz="1100" b="1" dirty="0">
                <a:solidFill>
                  <a:schemeClr val="bg1"/>
                </a:solidFill>
                <a:latin typeface="メイリオ" panose="020B0604030504040204" pitchFamily="50" charset="-128"/>
                <a:ea typeface="メイリオ" panose="020B0604030504040204" pitchFamily="50" charset="-128"/>
              </a:rPr>
              <a:t>印刷方法</a:t>
            </a:r>
          </a:p>
        </p:txBody>
      </p:sp>
      <p:sp>
        <p:nvSpPr>
          <p:cNvPr id="77" name="フリーフォーム: 図形 76">
            <a:extLst>
              <a:ext uri="{FF2B5EF4-FFF2-40B4-BE49-F238E27FC236}">
                <a16:creationId xmlns:a16="http://schemas.microsoft.com/office/drawing/2014/main" id="{56988AD9-5031-216F-0507-75861E3F4271}"/>
              </a:ext>
            </a:extLst>
          </p:cNvPr>
          <p:cNvSpPr/>
          <p:nvPr/>
        </p:nvSpPr>
        <p:spPr>
          <a:xfrm>
            <a:off x="1727095" y="4038349"/>
            <a:ext cx="262572" cy="270934"/>
          </a:xfrm>
          <a:custGeom>
            <a:avLst/>
            <a:gdLst>
              <a:gd name="connsiteX0" fmla="*/ 127105 w 262572"/>
              <a:gd name="connsiteY0" fmla="*/ 0 h 270934"/>
              <a:gd name="connsiteX1" fmla="*/ 262572 w 262572"/>
              <a:gd name="connsiteY1" fmla="*/ 135467 h 270934"/>
              <a:gd name="connsiteX2" fmla="*/ 127105 w 262572"/>
              <a:gd name="connsiteY2" fmla="*/ 270934 h 270934"/>
              <a:gd name="connsiteX3" fmla="*/ 2284 w 262572"/>
              <a:gd name="connsiteY3" fmla="*/ 188197 h 270934"/>
              <a:gd name="connsiteX4" fmla="*/ 0 w 262572"/>
              <a:gd name="connsiteY4" fmla="*/ 176886 h 270934"/>
              <a:gd name="connsiteX5" fmla="*/ 139518 w 262572"/>
              <a:gd name="connsiteY5" fmla="*/ 176886 h 270934"/>
              <a:gd name="connsiteX6" fmla="*/ 139518 w 262572"/>
              <a:gd name="connsiteY6" fmla="*/ 218304 h 270934"/>
              <a:gd name="connsiteX7" fmla="*/ 222355 w 262572"/>
              <a:gd name="connsiteY7" fmla="*/ 135467 h 270934"/>
              <a:gd name="connsiteX8" fmla="*/ 139518 w 262572"/>
              <a:gd name="connsiteY8" fmla="*/ 52630 h 270934"/>
              <a:gd name="connsiteX9" fmla="*/ 139518 w 262572"/>
              <a:gd name="connsiteY9" fmla="*/ 94049 h 270934"/>
              <a:gd name="connsiteX10" fmla="*/ 0 w 262572"/>
              <a:gd name="connsiteY10" fmla="*/ 94049 h 270934"/>
              <a:gd name="connsiteX11" fmla="*/ 2284 w 262572"/>
              <a:gd name="connsiteY11" fmla="*/ 82737 h 270934"/>
              <a:gd name="connsiteX12" fmla="*/ 127105 w 262572"/>
              <a:gd name="connsiteY12" fmla="*/ 0 h 2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572" h="270934">
                <a:moveTo>
                  <a:pt x="127105" y="0"/>
                </a:moveTo>
                <a:cubicBezTo>
                  <a:pt x="201921" y="0"/>
                  <a:pt x="262572" y="60651"/>
                  <a:pt x="262572" y="135467"/>
                </a:cubicBezTo>
                <a:cubicBezTo>
                  <a:pt x="262572" y="210283"/>
                  <a:pt x="201921" y="270934"/>
                  <a:pt x="127105" y="270934"/>
                </a:cubicBezTo>
                <a:cubicBezTo>
                  <a:pt x="70993" y="270934"/>
                  <a:pt x="22849" y="236818"/>
                  <a:pt x="2284" y="188197"/>
                </a:cubicBezTo>
                <a:lnTo>
                  <a:pt x="0" y="176886"/>
                </a:lnTo>
                <a:lnTo>
                  <a:pt x="139518" y="176886"/>
                </a:lnTo>
                <a:lnTo>
                  <a:pt x="139518" y="218304"/>
                </a:lnTo>
                <a:lnTo>
                  <a:pt x="222355" y="135467"/>
                </a:lnTo>
                <a:lnTo>
                  <a:pt x="139518" y="52630"/>
                </a:lnTo>
                <a:lnTo>
                  <a:pt x="139518" y="94049"/>
                </a:lnTo>
                <a:lnTo>
                  <a:pt x="0" y="94049"/>
                </a:lnTo>
                <a:lnTo>
                  <a:pt x="2284" y="82737"/>
                </a:lnTo>
                <a:cubicBezTo>
                  <a:pt x="22849" y="34116"/>
                  <a:pt x="70993" y="0"/>
                  <a:pt x="127105" y="0"/>
                </a:cubicBezTo>
                <a:close/>
              </a:path>
            </a:pathLst>
          </a:cu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78" name="テキスト ボックス 77">
            <a:extLst>
              <a:ext uri="{FF2B5EF4-FFF2-40B4-BE49-F238E27FC236}">
                <a16:creationId xmlns:a16="http://schemas.microsoft.com/office/drawing/2014/main" id="{3A883D9F-39A6-30A1-CD14-67A76F846C7C}"/>
              </a:ext>
            </a:extLst>
          </p:cNvPr>
          <p:cNvSpPr txBox="1"/>
          <p:nvPr/>
        </p:nvSpPr>
        <p:spPr>
          <a:xfrm>
            <a:off x="1949272" y="4070225"/>
            <a:ext cx="1606550"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自宅のプリンターで印刷</a:t>
            </a:r>
          </a:p>
        </p:txBody>
      </p:sp>
      <p:sp>
        <p:nvSpPr>
          <p:cNvPr id="79" name="フリーフォーム: 図形 78">
            <a:extLst>
              <a:ext uri="{FF2B5EF4-FFF2-40B4-BE49-F238E27FC236}">
                <a16:creationId xmlns:a16="http://schemas.microsoft.com/office/drawing/2014/main" id="{18216ACC-3879-EBA8-D871-D9F5A5B7CE84}"/>
              </a:ext>
            </a:extLst>
          </p:cNvPr>
          <p:cNvSpPr/>
          <p:nvPr/>
        </p:nvSpPr>
        <p:spPr>
          <a:xfrm>
            <a:off x="3763275" y="4038349"/>
            <a:ext cx="262572" cy="270934"/>
          </a:xfrm>
          <a:custGeom>
            <a:avLst/>
            <a:gdLst>
              <a:gd name="connsiteX0" fmla="*/ 127105 w 262572"/>
              <a:gd name="connsiteY0" fmla="*/ 0 h 270934"/>
              <a:gd name="connsiteX1" fmla="*/ 262572 w 262572"/>
              <a:gd name="connsiteY1" fmla="*/ 135467 h 270934"/>
              <a:gd name="connsiteX2" fmla="*/ 127105 w 262572"/>
              <a:gd name="connsiteY2" fmla="*/ 270934 h 270934"/>
              <a:gd name="connsiteX3" fmla="*/ 2284 w 262572"/>
              <a:gd name="connsiteY3" fmla="*/ 188197 h 270934"/>
              <a:gd name="connsiteX4" fmla="*/ 0 w 262572"/>
              <a:gd name="connsiteY4" fmla="*/ 176886 h 270934"/>
              <a:gd name="connsiteX5" fmla="*/ 139518 w 262572"/>
              <a:gd name="connsiteY5" fmla="*/ 176886 h 270934"/>
              <a:gd name="connsiteX6" fmla="*/ 139518 w 262572"/>
              <a:gd name="connsiteY6" fmla="*/ 218304 h 270934"/>
              <a:gd name="connsiteX7" fmla="*/ 222355 w 262572"/>
              <a:gd name="connsiteY7" fmla="*/ 135467 h 270934"/>
              <a:gd name="connsiteX8" fmla="*/ 139518 w 262572"/>
              <a:gd name="connsiteY8" fmla="*/ 52630 h 270934"/>
              <a:gd name="connsiteX9" fmla="*/ 139518 w 262572"/>
              <a:gd name="connsiteY9" fmla="*/ 94049 h 270934"/>
              <a:gd name="connsiteX10" fmla="*/ 0 w 262572"/>
              <a:gd name="connsiteY10" fmla="*/ 94049 h 270934"/>
              <a:gd name="connsiteX11" fmla="*/ 2284 w 262572"/>
              <a:gd name="connsiteY11" fmla="*/ 82737 h 270934"/>
              <a:gd name="connsiteX12" fmla="*/ 127105 w 262572"/>
              <a:gd name="connsiteY12" fmla="*/ 0 h 2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572" h="270934">
                <a:moveTo>
                  <a:pt x="127105" y="0"/>
                </a:moveTo>
                <a:cubicBezTo>
                  <a:pt x="201921" y="0"/>
                  <a:pt x="262572" y="60651"/>
                  <a:pt x="262572" y="135467"/>
                </a:cubicBezTo>
                <a:cubicBezTo>
                  <a:pt x="262572" y="210283"/>
                  <a:pt x="201921" y="270934"/>
                  <a:pt x="127105" y="270934"/>
                </a:cubicBezTo>
                <a:cubicBezTo>
                  <a:pt x="70993" y="270934"/>
                  <a:pt x="22849" y="236818"/>
                  <a:pt x="2284" y="188197"/>
                </a:cubicBezTo>
                <a:lnTo>
                  <a:pt x="0" y="176886"/>
                </a:lnTo>
                <a:lnTo>
                  <a:pt x="139518" y="176886"/>
                </a:lnTo>
                <a:lnTo>
                  <a:pt x="139518" y="218304"/>
                </a:lnTo>
                <a:lnTo>
                  <a:pt x="222355" y="135467"/>
                </a:lnTo>
                <a:lnTo>
                  <a:pt x="139518" y="52630"/>
                </a:lnTo>
                <a:lnTo>
                  <a:pt x="139518" y="94049"/>
                </a:lnTo>
                <a:lnTo>
                  <a:pt x="0" y="94049"/>
                </a:lnTo>
                <a:lnTo>
                  <a:pt x="2284" y="82737"/>
                </a:lnTo>
                <a:cubicBezTo>
                  <a:pt x="22849" y="34116"/>
                  <a:pt x="70993" y="0"/>
                  <a:pt x="127105" y="0"/>
                </a:cubicBezTo>
                <a:close/>
              </a:path>
            </a:pathLst>
          </a:cu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80" name="テキスト ボックス 79">
            <a:extLst>
              <a:ext uri="{FF2B5EF4-FFF2-40B4-BE49-F238E27FC236}">
                <a16:creationId xmlns:a16="http://schemas.microsoft.com/office/drawing/2014/main" id="{5F7096B4-059C-D12E-90E2-6636A06749FB}"/>
              </a:ext>
            </a:extLst>
          </p:cNvPr>
          <p:cNvSpPr txBox="1"/>
          <p:nvPr/>
        </p:nvSpPr>
        <p:spPr>
          <a:xfrm>
            <a:off x="3985452" y="4070225"/>
            <a:ext cx="2383148"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コンビニで印刷</a:t>
            </a:r>
          </a:p>
        </p:txBody>
      </p:sp>
      <p:sp>
        <p:nvSpPr>
          <p:cNvPr id="93" name="テキスト ボックス 92">
            <a:extLst>
              <a:ext uri="{FF2B5EF4-FFF2-40B4-BE49-F238E27FC236}">
                <a16:creationId xmlns:a16="http://schemas.microsoft.com/office/drawing/2014/main" id="{99D08EE1-9D71-ABD2-470A-3E6E63078F95}"/>
              </a:ext>
            </a:extLst>
          </p:cNvPr>
          <p:cNvSpPr txBox="1"/>
          <p:nvPr/>
        </p:nvSpPr>
        <p:spPr>
          <a:xfrm>
            <a:off x="3784101" y="4357807"/>
            <a:ext cx="2990262" cy="215444"/>
          </a:xfrm>
          <a:prstGeom prst="rect">
            <a:avLst/>
          </a:prstGeom>
          <a:noFill/>
        </p:spPr>
        <p:txBody>
          <a:bodyPr wrap="square" rtlCol="0">
            <a:spAutoFit/>
          </a:bodyPr>
          <a:lstStyle/>
          <a:p>
            <a:pPr algn="just"/>
            <a:r>
              <a:rPr kumimoji="1" lang="ja-JP" altLang="en-US" sz="800" dirty="0">
                <a:latin typeface="メイリオ" panose="020B0604030504040204" pitchFamily="50" charset="-128"/>
                <a:ea typeface="メイリオ" panose="020B0604030504040204" pitchFamily="50" charset="-128"/>
              </a:rPr>
              <a:t>出願サイトからコンビニ印刷に必要な番号を取得できます。</a:t>
            </a:r>
          </a:p>
        </p:txBody>
      </p:sp>
      <p:pic>
        <p:nvPicPr>
          <p:cNvPr id="119" name="図 118">
            <a:extLst>
              <a:ext uri="{FF2B5EF4-FFF2-40B4-BE49-F238E27FC236}">
                <a16:creationId xmlns:a16="http://schemas.microsoft.com/office/drawing/2014/main" id="{6A1726D7-C570-71C2-4B26-FA5AD6228049}"/>
              </a:ext>
            </a:extLst>
          </p:cNvPr>
          <p:cNvPicPr>
            <a:picLocks noChangeAspect="1"/>
          </p:cNvPicPr>
          <p:nvPr/>
        </p:nvPicPr>
        <p:blipFill>
          <a:blip r:embed="rId2"/>
          <a:stretch>
            <a:fillRect/>
          </a:stretch>
        </p:blipFill>
        <p:spPr>
          <a:xfrm>
            <a:off x="6107362" y="4613932"/>
            <a:ext cx="509338" cy="553085"/>
          </a:xfrm>
          <a:prstGeom prst="rect">
            <a:avLst/>
          </a:prstGeom>
        </p:spPr>
      </p:pic>
      <p:sp>
        <p:nvSpPr>
          <p:cNvPr id="120" name="正方形/長方形 119">
            <a:extLst>
              <a:ext uri="{FF2B5EF4-FFF2-40B4-BE49-F238E27FC236}">
                <a16:creationId xmlns:a16="http://schemas.microsoft.com/office/drawing/2014/main" id="{1E1C350D-A5FB-454C-A51E-BAC3E548F18A}"/>
              </a:ext>
            </a:extLst>
          </p:cNvPr>
          <p:cNvSpPr/>
          <p:nvPr/>
        </p:nvSpPr>
        <p:spPr>
          <a:xfrm>
            <a:off x="3784101" y="4664179"/>
            <a:ext cx="654549" cy="427432"/>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tIns="18000" bIns="0" rtlCol="0" anchor="ctr"/>
          <a:lstStyle/>
          <a:p>
            <a:pPr algn="ctr"/>
            <a:endParaRPr kumimoji="1" lang="ja-JP" altLang="en-US" sz="1000" dirty="0">
              <a:solidFill>
                <a:sysClr val="windowText" lastClr="000000"/>
              </a:solidFill>
              <a:latin typeface="メイリオ" panose="020B0604030504040204" pitchFamily="50" charset="-128"/>
              <a:ea typeface="メイリオ" panose="020B0604030504040204" pitchFamily="50" charset="-128"/>
            </a:endParaRPr>
          </a:p>
        </p:txBody>
      </p:sp>
      <p:sp>
        <p:nvSpPr>
          <p:cNvPr id="121" name="正方形/長方形 120">
            <a:extLst>
              <a:ext uri="{FF2B5EF4-FFF2-40B4-BE49-F238E27FC236}">
                <a16:creationId xmlns:a16="http://schemas.microsoft.com/office/drawing/2014/main" id="{2956D73F-FB78-5888-A919-8735405BED55}"/>
              </a:ext>
            </a:extLst>
          </p:cNvPr>
          <p:cNvSpPr/>
          <p:nvPr/>
        </p:nvSpPr>
        <p:spPr>
          <a:xfrm>
            <a:off x="4592974" y="4664179"/>
            <a:ext cx="592195" cy="427432"/>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tIns="18000" bIns="0" rtlCol="0" anchor="ctr"/>
          <a:lstStyle/>
          <a:p>
            <a:pPr algn="ctr"/>
            <a:endParaRPr kumimoji="1" lang="ja-JP" altLang="en-US" sz="1000" dirty="0">
              <a:solidFill>
                <a:sysClr val="windowText" lastClr="000000"/>
              </a:solidFill>
              <a:latin typeface="メイリオ" panose="020B0604030504040204" pitchFamily="50" charset="-128"/>
              <a:ea typeface="メイリオ" panose="020B0604030504040204" pitchFamily="50" charset="-128"/>
            </a:endParaRPr>
          </a:p>
        </p:txBody>
      </p:sp>
      <p:sp>
        <p:nvSpPr>
          <p:cNvPr id="122" name="正方形/長方形 121">
            <a:extLst>
              <a:ext uri="{FF2B5EF4-FFF2-40B4-BE49-F238E27FC236}">
                <a16:creationId xmlns:a16="http://schemas.microsoft.com/office/drawing/2014/main" id="{A78066E7-FCDD-D887-7787-E96D84A31402}"/>
              </a:ext>
            </a:extLst>
          </p:cNvPr>
          <p:cNvSpPr/>
          <p:nvPr/>
        </p:nvSpPr>
        <p:spPr>
          <a:xfrm>
            <a:off x="5339493" y="4664179"/>
            <a:ext cx="592195" cy="427432"/>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tIns="18000" bIns="0" rtlCol="0" anchor="ctr"/>
          <a:lstStyle/>
          <a:p>
            <a:pPr algn="ctr"/>
            <a:endParaRPr kumimoji="1" lang="ja-JP" altLang="en-US" sz="1000" dirty="0">
              <a:solidFill>
                <a:sysClr val="windowText" lastClr="000000"/>
              </a:solidFill>
              <a:latin typeface="メイリオ" panose="020B0604030504040204" pitchFamily="50" charset="-128"/>
              <a:ea typeface="メイリオ" panose="020B0604030504040204" pitchFamily="50" charset="-128"/>
            </a:endParaRPr>
          </a:p>
        </p:txBody>
      </p:sp>
      <p:sp>
        <p:nvSpPr>
          <p:cNvPr id="123" name="二等辺三角形 122">
            <a:extLst>
              <a:ext uri="{FF2B5EF4-FFF2-40B4-BE49-F238E27FC236}">
                <a16:creationId xmlns:a16="http://schemas.microsoft.com/office/drawing/2014/main" id="{EC79CA92-D10A-9BAB-B4FE-46160DCB7A4E}"/>
              </a:ext>
            </a:extLst>
          </p:cNvPr>
          <p:cNvSpPr/>
          <p:nvPr/>
        </p:nvSpPr>
        <p:spPr>
          <a:xfrm rot="5400000">
            <a:off x="4457392" y="4833262"/>
            <a:ext cx="116840" cy="100724"/>
          </a:xfrm>
          <a:prstGeom prst="triangl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二等辺三角形 123">
            <a:extLst>
              <a:ext uri="{FF2B5EF4-FFF2-40B4-BE49-F238E27FC236}">
                <a16:creationId xmlns:a16="http://schemas.microsoft.com/office/drawing/2014/main" id="{DB2427FE-53E2-C46B-518E-5691EB2BAC4F}"/>
              </a:ext>
            </a:extLst>
          </p:cNvPr>
          <p:cNvSpPr/>
          <p:nvPr/>
        </p:nvSpPr>
        <p:spPr>
          <a:xfrm rot="5400000">
            <a:off x="5203911" y="4833262"/>
            <a:ext cx="116840" cy="100724"/>
          </a:xfrm>
          <a:prstGeom prst="triangl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テキスト ボックス 124">
            <a:extLst>
              <a:ext uri="{FF2B5EF4-FFF2-40B4-BE49-F238E27FC236}">
                <a16:creationId xmlns:a16="http://schemas.microsoft.com/office/drawing/2014/main" id="{C3A18DEA-9064-D3C8-B30B-D9566D7614D0}"/>
              </a:ext>
            </a:extLst>
          </p:cNvPr>
          <p:cNvSpPr txBox="1"/>
          <p:nvPr/>
        </p:nvSpPr>
        <p:spPr>
          <a:xfrm>
            <a:off x="3664495" y="4730536"/>
            <a:ext cx="900347" cy="307777"/>
          </a:xfrm>
          <a:prstGeom prst="rect">
            <a:avLst/>
          </a:prstGeom>
          <a:noFill/>
        </p:spPr>
        <p:txBody>
          <a:bodyPr wrap="square" rtlCol="0">
            <a:spAutoFit/>
          </a:bodyPr>
          <a:lstStyle/>
          <a:p>
            <a:pPr algn="ctr"/>
            <a:r>
              <a:rPr kumimoji="1" lang="ja-JP" altLang="en-US" sz="700" b="1" dirty="0">
                <a:latin typeface="メイリオ" panose="020B0604030504040204" pitchFamily="50" charset="-128"/>
                <a:ea typeface="メイリオ" panose="020B0604030504040204" pitchFamily="50" charset="-128"/>
              </a:rPr>
              <a:t>「コンビニ印刷」</a:t>
            </a:r>
            <a:endParaRPr kumimoji="1" lang="en-US" altLang="ja-JP" sz="700" b="1" dirty="0">
              <a:latin typeface="メイリオ" panose="020B0604030504040204" pitchFamily="50" charset="-128"/>
              <a:ea typeface="メイリオ" panose="020B0604030504040204" pitchFamily="50" charset="-128"/>
            </a:endParaRPr>
          </a:p>
          <a:p>
            <a:pPr algn="ctr"/>
            <a:r>
              <a:rPr kumimoji="1" lang="ja-JP" altLang="en-US" sz="700" b="1" dirty="0">
                <a:latin typeface="メイリオ" panose="020B0604030504040204" pitchFamily="50" charset="-128"/>
                <a:ea typeface="メイリオ" panose="020B0604030504040204" pitchFamily="50" charset="-128"/>
              </a:rPr>
              <a:t>を選択する</a:t>
            </a:r>
          </a:p>
        </p:txBody>
      </p:sp>
      <p:sp>
        <p:nvSpPr>
          <p:cNvPr id="126" name="テキスト ボックス 125">
            <a:extLst>
              <a:ext uri="{FF2B5EF4-FFF2-40B4-BE49-F238E27FC236}">
                <a16:creationId xmlns:a16="http://schemas.microsoft.com/office/drawing/2014/main" id="{EC086250-E5BB-2F7E-BA6A-697DA9F280FD}"/>
              </a:ext>
            </a:extLst>
          </p:cNvPr>
          <p:cNvSpPr txBox="1"/>
          <p:nvPr/>
        </p:nvSpPr>
        <p:spPr>
          <a:xfrm>
            <a:off x="4571192" y="4730536"/>
            <a:ext cx="730749"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コンビニを</a:t>
            </a:r>
            <a:endParaRPr kumimoji="1" lang="en-US" altLang="ja-JP" sz="700" b="1" dirty="0">
              <a:latin typeface="メイリオ" panose="020B0604030504040204" pitchFamily="50" charset="-128"/>
              <a:ea typeface="メイリオ" panose="020B0604030504040204" pitchFamily="50" charset="-128"/>
            </a:endParaRPr>
          </a:p>
          <a:p>
            <a:r>
              <a:rPr kumimoji="1" lang="ja-JP" altLang="en-US" sz="700" b="1" dirty="0">
                <a:latin typeface="メイリオ" panose="020B0604030504040204" pitchFamily="50" charset="-128"/>
                <a:ea typeface="メイリオ" panose="020B0604030504040204" pitchFamily="50" charset="-128"/>
              </a:rPr>
              <a:t>選択する</a:t>
            </a:r>
          </a:p>
        </p:txBody>
      </p:sp>
      <p:sp>
        <p:nvSpPr>
          <p:cNvPr id="127" name="テキスト ボックス 126">
            <a:extLst>
              <a:ext uri="{FF2B5EF4-FFF2-40B4-BE49-F238E27FC236}">
                <a16:creationId xmlns:a16="http://schemas.microsoft.com/office/drawing/2014/main" id="{087D7DEE-1130-A057-1C6E-9E609E3EB8F2}"/>
              </a:ext>
            </a:extLst>
          </p:cNvPr>
          <p:cNvSpPr txBox="1"/>
          <p:nvPr/>
        </p:nvSpPr>
        <p:spPr>
          <a:xfrm>
            <a:off x="5319915" y="4730536"/>
            <a:ext cx="730749" cy="307777"/>
          </a:xfrm>
          <a:prstGeom prst="rect">
            <a:avLst/>
          </a:prstGeom>
          <a:noFill/>
        </p:spPr>
        <p:txBody>
          <a:bodyPr wrap="square" rtlCol="0">
            <a:spAutoFit/>
          </a:bodyPr>
          <a:lstStyle/>
          <a:p>
            <a:r>
              <a:rPr kumimoji="1" lang="ja-JP" altLang="en-US" sz="700" b="1" dirty="0">
                <a:latin typeface="メイリオ" panose="020B0604030504040204" pitchFamily="50" charset="-128"/>
                <a:ea typeface="メイリオ" panose="020B0604030504040204" pitchFamily="50" charset="-128"/>
              </a:rPr>
              <a:t>番号</a:t>
            </a:r>
            <a:endParaRPr kumimoji="1" lang="en-US" altLang="ja-JP" sz="700" b="1" dirty="0">
              <a:latin typeface="メイリオ" panose="020B0604030504040204" pitchFamily="50" charset="-128"/>
              <a:ea typeface="メイリオ" panose="020B0604030504040204" pitchFamily="50" charset="-128"/>
            </a:endParaRPr>
          </a:p>
          <a:p>
            <a:r>
              <a:rPr kumimoji="1" lang="en-US" altLang="ja-JP" sz="700" b="1" dirty="0">
                <a:latin typeface="メイリオ" panose="020B0604030504040204" pitchFamily="50" charset="-128"/>
                <a:ea typeface="メイリオ" panose="020B0604030504040204" pitchFamily="50" charset="-128"/>
              </a:rPr>
              <a:t>*******</a:t>
            </a:r>
            <a:endParaRPr kumimoji="1" lang="ja-JP" altLang="en-US" sz="700" b="1" dirty="0">
              <a:latin typeface="メイリオ" panose="020B0604030504040204" pitchFamily="50" charset="-128"/>
              <a:ea typeface="メイリオ" panose="020B0604030504040204" pitchFamily="50" charset="-128"/>
            </a:endParaRPr>
          </a:p>
        </p:txBody>
      </p:sp>
      <p:sp>
        <p:nvSpPr>
          <p:cNvPr id="128" name="テキスト ボックス 127">
            <a:extLst>
              <a:ext uri="{FF2B5EF4-FFF2-40B4-BE49-F238E27FC236}">
                <a16:creationId xmlns:a16="http://schemas.microsoft.com/office/drawing/2014/main" id="{D959B92E-2B8B-072A-87FA-16110F92B522}"/>
              </a:ext>
            </a:extLst>
          </p:cNvPr>
          <p:cNvSpPr txBox="1"/>
          <p:nvPr/>
        </p:nvSpPr>
        <p:spPr>
          <a:xfrm>
            <a:off x="5319265" y="4023978"/>
            <a:ext cx="1396495" cy="307777"/>
          </a:xfrm>
          <a:prstGeom prst="rect">
            <a:avLst/>
          </a:prstGeom>
          <a:noFill/>
        </p:spPr>
        <p:txBody>
          <a:bodyPr wrap="square" rtlCol="0">
            <a:spAutoFit/>
          </a:bodyPr>
          <a:lstStyle/>
          <a:p>
            <a:r>
              <a:rPr kumimoji="1" lang="ja-JP" altLang="en-US" sz="700" b="1" dirty="0">
                <a:solidFill>
                  <a:schemeClr val="bg1"/>
                </a:solidFill>
                <a:latin typeface="メイリオ" panose="020B0604030504040204" pitchFamily="50" charset="-128"/>
                <a:ea typeface="メイリオ" panose="020B0604030504040204" pitchFamily="50" charset="-128"/>
              </a:rPr>
              <a:t>コンビニの大型プリンターで</a:t>
            </a:r>
            <a:endParaRPr kumimoji="1" lang="en-US" altLang="ja-JP" sz="700" b="1" dirty="0">
              <a:solidFill>
                <a:schemeClr val="bg1"/>
              </a:solidFill>
              <a:latin typeface="メイリオ" panose="020B0604030504040204" pitchFamily="50" charset="-128"/>
              <a:ea typeface="メイリオ" panose="020B0604030504040204" pitchFamily="50" charset="-128"/>
            </a:endParaRPr>
          </a:p>
          <a:p>
            <a:r>
              <a:rPr kumimoji="1" lang="ja-JP" altLang="en-US" sz="700" b="1" dirty="0">
                <a:solidFill>
                  <a:schemeClr val="bg1"/>
                </a:solidFill>
                <a:latin typeface="メイリオ" panose="020B0604030504040204" pitchFamily="50" charset="-128"/>
                <a:ea typeface="メイリオ" panose="020B0604030504040204" pitchFamily="50" charset="-128"/>
              </a:rPr>
              <a:t>番号を入力して印刷します</a:t>
            </a:r>
          </a:p>
        </p:txBody>
      </p:sp>
      <p:sp>
        <p:nvSpPr>
          <p:cNvPr id="130" name="テキスト ボックス 129">
            <a:extLst>
              <a:ext uri="{FF2B5EF4-FFF2-40B4-BE49-F238E27FC236}">
                <a16:creationId xmlns:a16="http://schemas.microsoft.com/office/drawing/2014/main" id="{ED6B1C25-BB00-DCDF-51E8-EB079ABCDC33}"/>
              </a:ext>
            </a:extLst>
          </p:cNvPr>
          <p:cNvSpPr txBox="1"/>
          <p:nvPr/>
        </p:nvSpPr>
        <p:spPr>
          <a:xfrm>
            <a:off x="638621" y="5993729"/>
            <a:ext cx="6100167" cy="276999"/>
          </a:xfrm>
          <a:prstGeom prst="rect">
            <a:avLst/>
          </a:prstGeom>
          <a:noFill/>
        </p:spPr>
        <p:txBody>
          <a:bodyPr wrap="square" rtlCol="0">
            <a:spAutoFit/>
          </a:bodyPr>
          <a:lstStyle/>
          <a:p>
            <a:pPr algn="just"/>
            <a:r>
              <a:rPr kumimoji="1" lang="ja-JP" altLang="en-US" sz="1200" dirty="0">
                <a:latin typeface="メイリオ" panose="020B0604030504040204" pitchFamily="50" charset="-128"/>
                <a:ea typeface="メイリオ" panose="020B0604030504040204" pitchFamily="50" charset="-128"/>
              </a:rPr>
              <a:t>志願者は受験票を持参して受験します。</a:t>
            </a:r>
          </a:p>
        </p:txBody>
      </p:sp>
      <p:sp>
        <p:nvSpPr>
          <p:cNvPr id="132" name="テキスト ボックス 131">
            <a:extLst>
              <a:ext uri="{FF2B5EF4-FFF2-40B4-BE49-F238E27FC236}">
                <a16:creationId xmlns:a16="http://schemas.microsoft.com/office/drawing/2014/main" id="{A8E84C56-CC9C-91C3-1443-40951EE16592}"/>
              </a:ext>
            </a:extLst>
          </p:cNvPr>
          <p:cNvSpPr txBox="1"/>
          <p:nvPr/>
        </p:nvSpPr>
        <p:spPr>
          <a:xfrm>
            <a:off x="648135" y="6290955"/>
            <a:ext cx="5263766" cy="400110"/>
          </a:xfrm>
          <a:prstGeom prst="rect">
            <a:avLst/>
          </a:prstGeom>
          <a:noFill/>
        </p:spPr>
        <p:txBody>
          <a:bodyPr wrap="square" rtlCol="0">
            <a:spAutoFit/>
          </a:bodyPr>
          <a:lstStyle/>
          <a:p>
            <a:pPr>
              <a:lnSpc>
                <a:spcPts val="1200"/>
              </a:lnSpc>
            </a:pPr>
            <a:r>
              <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受験票は、受験票控えと切り離してご利用ください。</a:t>
            </a:r>
          </a:p>
          <a:p>
            <a:pPr>
              <a:lnSpc>
                <a:spcPts val="1200"/>
              </a:lnSpc>
            </a:pPr>
            <a:r>
              <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rPr>
              <a:t>受験票控えは、合否発表の時に必要になりますので、大切に保管してください。</a:t>
            </a:r>
          </a:p>
        </p:txBody>
      </p:sp>
      <p:sp>
        <p:nvSpPr>
          <p:cNvPr id="133" name="テキスト ボックス 132">
            <a:extLst>
              <a:ext uri="{FF2B5EF4-FFF2-40B4-BE49-F238E27FC236}">
                <a16:creationId xmlns:a16="http://schemas.microsoft.com/office/drawing/2014/main" id="{BEF0B494-9488-F24F-BE7B-F14A453BB428}"/>
              </a:ext>
            </a:extLst>
          </p:cNvPr>
          <p:cNvSpPr txBox="1"/>
          <p:nvPr/>
        </p:nvSpPr>
        <p:spPr>
          <a:xfrm>
            <a:off x="638621" y="7428766"/>
            <a:ext cx="6100167" cy="461665"/>
          </a:xfrm>
          <a:prstGeom prst="rect">
            <a:avLst/>
          </a:prstGeom>
          <a:noFill/>
        </p:spPr>
        <p:txBody>
          <a:bodyPr wrap="square" rtlCol="0">
            <a:spAutoFit/>
          </a:bodyPr>
          <a:lstStyle/>
          <a:p>
            <a:pPr algn="just"/>
            <a:r>
              <a:rPr kumimoji="1" lang="ja-JP" altLang="en-US" sz="1200" b="1" dirty="0">
                <a:latin typeface="メイリオ" panose="020B0604030504040204" pitchFamily="50" charset="-128"/>
                <a:ea typeface="メイリオ" panose="020B0604030504040204" pitchFamily="50" charset="-128"/>
              </a:rPr>
              <a:t>インターネットで合否を確認します。　　</a:t>
            </a:r>
            <a:r>
              <a:rPr kumimoji="1" lang="en-US" altLang="ja-JP" sz="900" dirty="0">
                <a:latin typeface="メイリオ" panose="020B0604030504040204" pitchFamily="50" charset="-128"/>
                <a:ea typeface="メイリオ" panose="020B0604030504040204" pitchFamily="50" charset="-128"/>
              </a:rPr>
              <a:t>※</a:t>
            </a:r>
            <a:r>
              <a:rPr kumimoji="1" lang="ja-JP" altLang="en-US" sz="900" dirty="0">
                <a:latin typeface="メイリオ" panose="020B0604030504040204" pitchFamily="50" charset="-128"/>
                <a:ea typeface="メイリオ" panose="020B0604030504040204" pitchFamily="50" charset="-128"/>
              </a:rPr>
              <a:t>画面イメージは実際とは異なる場合がございます。</a:t>
            </a:r>
            <a:endParaRPr kumimoji="1" lang="en-US" altLang="ja-JP" sz="900" dirty="0">
              <a:latin typeface="メイリオ" panose="020B0604030504040204" pitchFamily="50" charset="-128"/>
              <a:ea typeface="メイリオ" panose="020B0604030504040204" pitchFamily="50" charset="-128"/>
            </a:endParaRPr>
          </a:p>
          <a:p>
            <a:pPr algn="just"/>
            <a:endParaRPr kumimoji="1" lang="ja-JP" altLang="en-US" sz="1200" b="1" dirty="0">
              <a:latin typeface="メイリオ" panose="020B0604030504040204" pitchFamily="50" charset="-128"/>
              <a:ea typeface="メイリオ" panose="020B0604030504040204" pitchFamily="50" charset="-128"/>
            </a:endParaRPr>
          </a:p>
        </p:txBody>
      </p:sp>
      <p:sp>
        <p:nvSpPr>
          <p:cNvPr id="136" name="正方形/長方形 135">
            <a:extLst>
              <a:ext uri="{FF2B5EF4-FFF2-40B4-BE49-F238E27FC236}">
                <a16:creationId xmlns:a16="http://schemas.microsoft.com/office/drawing/2014/main" id="{1DAA7884-159D-5F59-0ADE-66B4CF990CA3}"/>
              </a:ext>
            </a:extLst>
          </p:cNvPr>
          <p:cNvSpPr/>
          <p:nvPr/>
        </p:nvSpPr>
        <p:spPr>
          <a:xfrm>
            <a:off x="539749" y="7735632"/>
            <a:ext cx="3168000" cy="262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四角形: 角を丸くする 136">
            <a:extLst>
              <a:ext uri="{FF2B5EF4-FFF2-40B4-BE49-F238E27FC236}">
                <a16:creationId xmlns:a16="http://schemas.microsoft.com/office/drawing/2014/main" id="{1C72C0F7-FE01-86A1-EE9D-84F2E4D1A706}"/>
              </a:ext>
            </a:extLst>
          </p:cNvPr>
          <p:cNvSpPr/>
          <p:nvPr/>
        </p:nvSpPr>
        <p:spPr>
          <a:xfrm>
            <a:off x="676413" y="9551593"/>
            <a:ext cx="648000" cy="144000"/>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700" b="1" dirty="0">
                <a:latin typeface="メイリオ" panose="020B0604030504040204" pitchFamily="50" charset="-128"/>
                <a:ea typeface="メイリオ" panose="020B0604030504040204" pitchFamily="50" charset="-128"/>
              </a:rPr>
              <a:t>ご注意</a:t>
            </a:r>
          </a:p>
        </p:txBody>
      </p:sp>
      <p:sp>
        <p:nvSpPr>
          <p:cNvPr id="138" name="楕円 137">
            <a:extLst>
              <a:ext uri="{FF2B5EF4-FFF2-40B4-BE49-F238E27FC236}">
                <a16:creationId xmlns:a16="http://schemas.microsoft.com/office/drawing/2014/main" id="{0298978B-63E3-C334-80CC-4D205E42C097}"/>
              </a:ext>
            </a:extLst>
          </p:cNvPr>
          <p:cNvSpPr/>
          <p:nvPr/>
        </p:nvSpPr>
        <p:spPr>
          <a:xfrm>
            <a:off x="651512" y="7831865"/>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テキスト ボックス 138">
            <a:extLst>
              <a:ext uri="{FF2B5EF4-FFF2-40B4-BE49-F238E27FC236}">
                <a16:creationId xmlns:a16="http://schemas.microsoft.com/office/drawing/2014/main" id="{04985F0A-5B09-46C5-003D-510864BBA3DC}"/>
              </a:ext>
            </a:extLst>
          </p:cNvPr>
          <p:cNvSpPr txBox="1"/>
          <p:nvPr/>
        </p:nvSpPr>
        <p:spPr>
          <a:xfrm>
            <a:off x="647278" y="7840998"/>
            <a:ext cx="288000" cy="307777"/>
          </a:xfrm>
          <a:prstGeom prst="rect">
            <a:avLst/>
          </a:prstGeom>
          <a:noFill/>
        </p:spPr>
        <p:txBody>
          <a:bodyPr wrap="square" rtlCol="0">
            <a:spAutoFit/>
          </a:bodyPr>
          <a:lstStyle/>
          <a:p>
            <a:r>
              <a:rPr kumimoji="1" lang="en-US" altLang="ja-JP" sz="1400" b="1" dirty="0">
                <a:latin typeface="メイリオ" panose="020B0604030504040204" pitchFamily="50" charset="-128"/>
                <a:ea typeface="メイリオ" panose="020B0604030504040204" pitchFamily="50" charset="-128"/>
              </a:rPr>
              <a:t>1</a:t>
            </a:r>
            <a:endParaRPr kumimoji="1" lang="ja-JP" altLang="en-US" sz="1400" b="1" dirty="0">
              <a:latin typeface="メイリオ" panose="020B0604030504040204" pitchFamily="50" charset="-128"/>
              <a:ea typeface="メイリオ" panose="020B0604030504040204" pitchFamily="50" charset="-128"/>
            </a:endParaRPr>
          </a:p>
        </p:txBody>
      </p:sp>
      <p:sp>
        <p:nvSpPr>
          <p:cNvPr id="140" name="テキスト ボックス 139">
            <a:extLst>
              <a:ext uri="{FF2B5EF4-FFF2-40B4-BE49-F238E27FC236}">
                <a16:creationId xmlns:a16="http://schemas.microsoft.com/office/drawing/2014/main" id="{81D79442-1369-DC7B-DFD8-BB08BF0B98EF}"/>
              </a:ext>
            </a:extLst>
          </p:cNvPr>
          <p:cNvSpPr txBox="1"/>
          <p:nvPr/>
        </p:nvSpPr>
        <p:spPr>
          <a:xfrm>
            <a:off x="945893" y="7859891"/>
            <a:ext cx="2757428"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合否発表専用サイトへアクセス</a:t>
            </a:r>
          </a:p>
        </p:txBody>
      </p:sp>
      <p:sp>
        <p:nvSpPr>
          <p:cNvPr id="141" name="楕円 140">
            <a:extLst>
              <a:ext uri="{FF2B5EF4-FFF2-40B4-BE49-F238E27FC236}">
                <a16:creationId xmlns:a16="http://schemas.microsoft.com/office/drawing/2014/main" id="{055FADC8-C1CC-D42B-9656-B2C01061C021}"/>
              </a:ext>
            </a:extLst>
          </p:cNvPr>
          <p:cNvSpPr/>
          <p:nvPr/>
        </p:nvSpPr>
        <p:spPr>
          <a:xfrm>
            <a:off x="3955618" y="7831865"/>
            <a:ext cx="288000" cy="288000"/>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テキスト ボックス 141">
            <a:extLst>
              <a:ext uri="{FF2B5EF4-FFF2-40B4-BE49-F238E27FC236}">
                <a16:creationId xmlns:a16="http://schemas.microsoft.com/office/drawing/2014/main" id="{02E38A6A-5A3E-C7E8-9104-B87E17E43E49}"/>
              </a:ext>
            </a:extLst>
          </p:cNvPr>
          <p:cNvSpPr txBox="1"/>
          <p:nvPr/>
        </p:nvSpPr>
        <p:spPr>
          <a:xfrm>
            <a:off x="3951384" y="7840998"/>
            <a:ext cx="288000" cy="307777"/>
          </a:xfrm>
          <a:prstGeom prst="rect">
            <a:avLst/>
          </a:prstGeom>
          <a:noFill/>
        </p:spPr>
        <p:txBody>
          <a:bodyPr wrap="square" rtlCol="0">
            <a:spAutoFit/>
          </a:bodyPr>
          <a:lstStyle/>
          <a:p>
            <a:r>
              <a:rPr kumimoji="1" lang="en-US" altLang="ja-JP" sz="1400" b="1" dirty="0">
                <a:latin typeface="メイリオ" panose="020B0604030504040204" pitchFamily="50" charset="-128"/>
                <a:ea typeface="メイリオ" panose="020B0604030504040204" pitchFamily="50" charset="-128"/>
              </a:rPr>
              <a:t>2</a:t>
            </a:r>
            <a:endParaRPr kumimoji="1" lang="ja-JP" altLang="en-US" sz="1400" b="1" dirty="0">
              <a:latin typeface="メイリオ" panose="020B0604030504040204" pitchFamily="50" charset="-128"/>
              <a:ea typeface="メイリオ" panose="020B0604030504040204" pitchFamily="50" charset="-128"/>
            </a:endParaRPr>
          </a:p>
        </p:txBody>
      </p:sp>
      <p:sp>
        <p:nvSpPr>
          <p:cNvPr id="143" name="テキスト ボックス 142">
            <a:extLst>
              <a:ext uri="{FF2B5EF4-FFF2-40B4-BE49-F238E27FC236}">
                <a16:creationId xmlns:a16="http://schemas.microsoft.com/office/drawing/2014/main" id="{304FFEC9-75AE-6840-D338-A2FC5DCCD92D}"/>
              </a:ext>
            </a:extLst>
          </p:cNvPr>
          <p:cNvSpPr txBox="1"/>
          <p:nvPr/>
        </p:nvSpPr>
        <p:spPr>
          <a:xfrm>
            <a:off x="4249998" y="7869512"/>
            <a:ext cx="2731683"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ログインして合否結果を確認</a:t>
            </a:r>
            <a:endParaRPr kumimoji="1" lang="en-US" altLang="ja-JP" sz="1200" b="1" dirty="0">
              <a:latin typeface="メイリオ" panose="020B0604030504040204" pitchFamily="50" charset="-128"/>
              <a:ea typeface="メイリオ" panose="020B0604030504040204" pitchFamily="50" charset="-128"/>
            </a:endParaRPr>
          </a:p>
        </p:txBody>
      </p:sp>
      <p:sp>
        <p:nvSpPr>
          <p:cNvPr id="145" name="テキスト ボックス 144">
            <a:extLst>
              <a:ext uri="{FF2B5EF4-FFF2-40B4-BE49-F238E27FC236}">
                <a16:creationId xmlns:a16="http://schemas.microsoft.com/office/drawing/2014/main" id="{05F1A8DF-39E5-9AD9-B731-E420084C5EF1}"/>
              </a:ext>
            </a:extLst>
          </p:cNvPr>
          <p:cNvSpPr txBox="1"/>
          <p:nvPr/>
        </p:nvSpPr>
        <p:spPr>
          <a:xfrm>
            <a:off x="577993" y="8199845"/>
            <a:ext cx="3079608" cy="369332"/>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合否発表日時以降に、受験票控えに記載されている合否発表専用サイトへアクセスしてください。</a:t>
            </a:r>
          </a:p>
        </p:txBody>
      </p:sp>
      <p:sp>
        <p:nvSpPr>
          <p:cNvPr id="149" name="テキスト ボックス 148">
            <a:extLst>
              <a:ext uri="{FF2B5EF4-FFF2-40B4-BE49-F238E27FC236}">
                <a16:creationId xmlns:a16="http://schemas.microsoft.com/office/drawing/2014/main" id="{53278B1C-2056-B94F-E55B-C39E367E9F6B}"/>
              </a:ext>
            </a:extLst>
          </p:cNvPr>
          <p:cNvSpPr txBox="1"/>
          <p:nvPr/>
        </p:nvSpPr>
        <p:spPr>
          <a:xfrm>
            <a:off x="3910884" y="8199845"/>
            <a:ext cx="3079608" cy="646331"/>
          </a:xfrm>
          <a:prstGeom prst="rect">
            <a:avLst/>
          </a:prstGeom>
          <a:noFill/>
        </p:spPr>
        <p:txBody>
          <a:bodyPr wrap="square" rtlCol="0">
            <a:spAutoFit/>
          </a:bodyPr>
          <a:lstStyle/>
          <a:p>
            <a:pPr algn="just"/>
            <a:r>
              <a:rPr kumimoji="1" lang="ja-JP" altLang="en-US" sz="900" dirty="0">
                <a:latin typeface="メイリオ" panose="020B0604030504040204" pitchFamily="50" charset="-128"/>
                <a:ea typeface="メイリオ" panose="020B0604030504040204" pitchFamily="50" charset="-128"/>
              </a:rPr>
              <a:t>受験票控えに記載されている「受験番号」、１</a:t>
            </a:r>
            <a:r>
              <a:rPr kumimoji="1" lang="en-US" altLang="ja-JP" sz="900" dirty="0">
                <a:latin typeface="メイリオ" panose="020B0604030504040204" pitchFamily="50" charset="-128"/>
                <a:ea typeface="メイリオ" panose="020B0604030504040204" pitchFamily="50" charset="-128"/>
              </a:rPr>
              <a:t>-</a:t>
            </a:r>
            <a:r>
              <a:rPr kumimoji="1" lang="ja-JP" altLang="en-US" sz="900" dirty="0">
                <a:latin typeface="メイリオ" panose="020B0604030504040204" pitchFamily="50" charset="-128"/>
                <a:ea typeface="メイリオ" panose="020B0604030504040204" pitchFamily="50" charset="-128"/>
              </a:rPr>
              <a:t>②で登録した出願サイトのアカウント情報（「ログイン</a:t>
            </a:r>
            <a:r>
              <a:rPr kumimoji="1" lang="en-US" altLang="ja-JP" sz="900" dirty="0">
                <a:latin typeface="メイリオ" panose="020B0604030504040204" pitchFamily="50" charset="-128"/>
                <a:ea typeface="メイリオ" panose="020B0604030504040204" pitchFamily="50" charset="-128"/>
              </a:rPr>
              <a:t>ID</a:t>
            </a:r>
            <a:r>
              <a:rPr kumimoji="1" lang="ja-JP" altLang="en-US" sz="900" dirty="0">
                <a:latin typeface="メイリオ" panose="020B0604030504040204" pitchFamily="50" charset="-128"/>
                <a:ea typeface="メイリオ" panose="020B0604030504040204" pitchFamily="50" charset="-128"/>
              </a:rPr>
              <a:t>」「パスワード」）、「生年月日」を入力してログインし、合否結果を確認してください。</a:t>
            </a:r>
          </a:p>
        </p:txBody>
      </p:sp>
      <p:sp>
        <p:nvSpPr>
          <p:cNvPr id="151" name="テキスト ボックス 150">
            <a:extLst>
              <a:ext uri="{FF2B5EF4-FFF2-40B4-BE49-F238E27FC236}">
                <a16:creationId xmlns:a16="http://schemas.microsoft.com/office/drawing/2014/main" id="{80CF9B54-C186-DA00-AA76-EA321BE66AB6}"/>
              </a:ext>
            </a:extLst>
          </p:cNvPr>
          <p:cNvSpPr txBox="1"/>
          <p:nvPr/>
        </p:nvSpPr>
        <p:spPr>
          <a:xfrm>
            <a:off x="644662" y="9748295"/>
            <a:ext cx="2911159" cy="646331"/>
          </a:xfrm>
          <a:prstGeom prst="rect">
            <a:avLst/>
          </a:prstGeom>
          <a:noFill/>
        </p:spPr>
        <p:txBody>
          <a:bodyPr wrap="square" rtlCol="0">
            <a:spAutoFit/>
          </a:bodyPr>
          <a:lstStyle/>
          <a:p>
            <a:r>
              <a:rPr kumimoji="1" lang="ja-JP" altLang="en-US" sz="900" dirty="0">
                <a:latin typeface="メイリオ" panose="020B0604030504040204" pitchFamily="50" charset="-128"/>
                <a:ea typeface="メイリオ" panose="020B0604030504040204" pitchFamily="50" charset="-128"/>
              </a:rPr>
              <a:t>指定時刻ちょうどに合否発表専用サイトにアクセスすると、アクセス集中によりつながりにくいことがあります。</a:t>
            </a:r>
            <a:endParaRPr kumimoji="1" lang="en-US" altLang="ja-JP" sz="900" dirty="0">
              <a:latin typeface="メイリオ" panose="020B0604030504040204" pitchFamily="50" charset="-128"/>
              <a:ea typeface="メイリオ" panose="020B0604030504040204" pitchFamily="50" charset="-128"/>
            </a:endParaRPr>
          </a:p>
          <a:p>
            <a:r>
              <a:rPr kumimoji="1" lang="ja-JP" altLang="en-US" sz="900" dirty="0">
                <a:latin typeface="メイリオ" panose="020B0604030504040204" pitchFamily="50" charset="-128"/>
                <a:ea typeface="メイリオ" panose="020B0604030504040204" pitchFamily="50" charset="-128"/>
              </a:rPr>
              <a:t>その場合は時間を空けて再度アクセスしてください。</a:t>
            </a:r>
          </a:p>
        </p:txBody>
      </p:sp>
      <p:sp>
        <p:nvSpPr>
          <p:cNvPr id="152" name="正方形/長方形 151">
            <a:extLst>
              <a:ext uri="{FF2B5EF4-FFF2-40B4-BE49-F238E27FC236}">
                <a16:creationId xmlns:a16="http://schemas.microsoft.com/office/drawing/2014/main" id="{BE0099A2-6E0C-0795-30A5-786D44E2187D}"/>
              </a:ext>
            </a:extLst>
          </p:cNvPr>
          <p:cNvSpPr/>
          <p:nvPr/>
        </p:nvSpPr>
        <p:spPr>
          <a:xfrm>
            <a:off x="5095441" y="9089404"/>
            <a:ext cx="914259" cy="11617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テキスト ボックス 157">
            <a:extLst>
              <a:ext uri="{FF2B5EF4-FFF2-40B4-BE49-F238E27FC236}">
                <a16:creationId xmlns:a16="http://schemas.microsoft.com/office/drawing/2014/main" id="{D9C72BE6-0A6B-1014-A47D-F28AC7F9DB56}"/>
              </a:ext>
            </a:extLst>
          </p:cNvPr>
          <p:cNvSpPr txBox="1"/>
          <p:nvPr/>
        </p:nvSpPr>
        <p:spPr>
          <a:xfrm>
            <a:off x="5114404" y="9089380"/>
            <a:ext cx="876331" cy="415498"/>
          </a:xfrm>
          <a:prstGeom prst="rect">
            <a:avLst/>
          </a:prstGeom>
          <a:noFill/>
        </p:spPr>
        <p:txBody>
          <a:bodyPr wrap="square" rtlCol="0">
            <a:spAutoFit/>
          </a:bodyPr>
          <a:lstStyle/>
          <a:p>
            <a:pPr algn="ctr"/>
            <a:r>
              <a:rPr kumimoji="1" lang="ja-JP" altLang="en-US" sz="700" b="1" dirty="0">
                <a:latin typeface="メイリオ" panose="020B0604030504040204" pitchFamily="50" charset="-128"/>
                <a:ea typeface="メイリオ" panose="020B0604030504040204" pitchFamily="50" charset="-128"/>
              </a:rPr>
              <a:t>愛知自動車整備専門学校</a:t>
            </a:r>
            <a:endParaRPr kumimoji="1" lang="en-US" altLang="ja-JP" sz="700" b="1" dirty="0">
              <a:latin typeface="メイリオ" panose="020B0604030504040204" pitchFamily="50" charset="-128"/>
              <a:ea typeface="メイリオ" panose="020B0604030504040204" pitchFamily="50" charset="-128"/>
            </a:endParaRPr>
          </a:p>
          <a:p>
            <a:pPr algn="ctr"/>
            <a:r>
              <a:rPr kumimoji="1" lang="ja-JP" altLang="en-US" sz="700" b="1" dirty="0">
                <a:latin typeface="メイリオ" panose="020B0604030504040204" pitchFamily="50" charset="-128"/>
                <a:ea typeface="メイリオ" panose="020B0604030504040204" pitchFamily="50" charset="-128"/>
              </a:rPr>
              <a:t>合否発表</a:t>
            </a:r>
          </a:p>
        </p:txBody>
      </p:sp>
      <p:sp>
        <p:nvSpPr>
          <p:cNvPr id="159" name="テキスト ボックス 158">
            <a:extLst>
              <a:ext uri="{FF2B5EF4-FFF2-40B4-BE49-F238E27FC236}">
                <a16:creationId xmlns:a16="http://schemas.microsoft.com/office/drawing/2014/main" id="{EBAF2005-F927-BA1D-0CF7-9A79C3F56068}"/>
              </a:ext>
            </a:extLst>
          </p:cNvPr>
          <p:cNvSpPr txBox="1"/>
          <p:nvPr/>
        </p:nvSpPr>
        <p:spPr>
          <a:xfrm>
            <a:off x="5063691" y="9403621"/>
            <a:ext cx="754662" cy="592470"/>
          </a:xfrm>
          <a:prstGeom prst="rect">
            <a:avLst/>
          </a:prstGeom>
          <a:noFill/>
        </p:spPr>
        <p:txBody>
          <a:bodyPr wrap="square" rtlCol="0">
            <a:spAutoFit/>
          </a:bodyPr>
          <a:lstStyle/>
          <a:p>
            <a:pPr>
              <a:lnSpc>
                <a:spcPts val="1000"/>
              </a:lnSpc>
            </a:pPr>
            <a:r>
              <a:rPr kumimoji="1" lang="ja-JP" altLang="en-US" sz="500" b="1" dirty="0">
                <a:latin typeface="メイリオ" panose="020B0604030504040204" pitchFamily="50" charset="-128"/>
                <a:ea typeface="メイリオ" panose="020B0604030504040204" pitchFamily="50" charset="-128"/>
              </a:rPr>
              <a:t>受験番号</a:t>
            </a:r>
            <a:endParaRPr kumimoji="1" lang="en-US" altLang="ja-JP" sz="500" b="1" dirty="0">
              <a:latin typeface="メイリオ" panose="020B0604030504040204" pitchFamily="50" charset="-128"/>
              <a:ea typeface="メイリオ" panose="020B0604030504040204" pitchFamily="50" charset="-128"/>
            </a:endParaRPr>
          </a:p>
          <a:p>
            <a:pPr>
              <a:lnSpc>
                <a:spcPts val="1000"/>
              </a:lnSpc>
            </a:pPr>
            <a:r>
              <a:rPr kumimoji="1" lang="en-US" altLang="ja-JP" sz="500" b="1" dirty="0">
                <a:latin typeface="メイリオ" panose="020B0604030504040204" pitchFamily="50" charset="-128"/>
                <a:ea typeface="メイリオ" panose="020B0604030504040204" pitchFamily="50" charset="-128"/>
              </a:rPr>
              <a:t>ID</a:t>
            </a:r>
          </a:p>
          <a:p>
            <a:pPr>
              <a:lnSpc>
                <a:spcPts val="1000"/>
              </a:lnSpc>
            </a:pPr>
            <a:r>
              <a:rPr kumimoji="1" lang="ja-JP" altLang="en-US" sz="500" b="1" dirty="0">
                <a:latin typeface="メイリオ" panose="020B0604030504040204" pitchFamily="50" charset="-128"/>
                <a:ea typeface="メイリオ" panose="020B0604030504040204" pitchFamily="50" charset="-128"/>
              </a:rPr>
              <a:t>パスワード</a:t>
            </a:r>
            <a:endParaRPr kumimoji="1" lang="en-US" altLang="ja-JP" sz="500" b="1" dirty="0">
              <a:latin typeface="メイリオ" panose="020B0604030504040204" pitchFamily="50" charset="-128"/>
              <a:ea typeface="メイリオ" panose="020B0604030504040204" pitchFamily="50" charset="-128"/>
            </a:endParaRPr>
          </a:p>
          <a:p>
            <a:pPr>
              <a:lnSpc>
                <a:spcPts val="1000"/>
              </a:lnSpc>
            </a:pPr>
            <a:r>
              <a:rPr kumimoji="1" lang="ja-JP" altLang="en-US" sz="500" b="1" dirty="0">
                <a:latin typeface="メイリオ" panose="020B0604030504040204" pitchFamily="50" charset="-128"/>
                <a:ea typeface="メイリオ" panose="020B0604030504040204" pitchFamily="50" charset="-128"/>
              </a:rPr>
              <a:t>生年月日</a:t>
            </a:r>
          </a:p>
        </p:txBody>
      </p:sp>
      <p:sp>
        <p:nvSpPr>
          <p:cNvPr id="160" name="正方形/長方形 159">
            <a:extLst>
              <a:ext uri="{FF2B5EF4-FFF2-40B4-BE49-F238E27FC236}">
                <a16:creationId xmlns:a16="http://schemas.microsoft.com/office/drawing/2014/main" id="{7C0F9B3F-1C9F-FCBD-A247-68FEFE1BCCAC}"/>
              </a:ext>
            </a:extLst>
          </p:cNvPr>
          <p:cNvSpPr/>
          <p:nvPr/>
        </p:nvSpPr>
        <p:spPr>
          <a:xfrm>
            <a:off x="5517750" y="9465558"/>
            <a:ext cx="432000" cy="90000"/>
          </a:xfrm>
          <a:prstGeom prst="rect">
            <a:avLst/>
          </a:prstGeom>
          <a:solidFill>
            <a:schemeClr val="bg1"/>
          </a:solidFill>
          <a:ln w="952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正方形/長方形 161">
            <a:extLst>
              <a:ext uri="{FF2B5EF4-FFF2-40B4-BE49-F238E27FC236}">
                <a16:creationId xmlns:a16="http://schemas.microsoft.com/office/drawing/2014/main" id="{C3FF430C-7B1F-B8B7-195B-BD21DF4EF77E}"/>
              </a:ext>
            </a:extLst>
          </p:cNvPr>
          <p:cNvSpPr/>
          <p:nvPr/>
        </p:nvSpPr>
        <p:spPr>
          <a:xfrm>
            <a:off x="5517750" y="9595726"/>
            <a:ext cx="432000" cy="90000"/>
          </a:xfrm>
          <a:prstGeom prst="rect">
            <a:avLst/>
          </a:prstGeom>
          <a:solidFill>
            <a:schemeClr val="bg1"/>
          </a:solidFill>
          <a:ln w="952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正方形/長方形 162">
            <a:extLst>
              <a:ext uri="{FF2B5EF4-FFF2-40B4-BE49-F238E27FC236}">
                <a16:creationId xmlns:a16="http://schemas.microsoft.com/office/drawing/2014/main" id="{499F9894-DA2F-4099-DABD-4153A7F5FF12}"/>
              </a:ext>
            </a:extLst>
          </p:cNvPr>
          <p:cNvSpPr/>
          <p:nvPr/>
        </p:nvSpPr>
        <p:spPr>
          <a:xfrm>
            <a:off x="5517750" y="9725894"/>
            <a:ext cx="432000" cy="90000"/>
          </a:xfrm>
          <a:prstGeom prst="rect">
            <a:avLst/>
          </a:prstGeom>
          <a:solidFill>
            <a:schemeClr val="bg1"/>
          </a:solidFill>
          <a:ln w="952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正方形/長方形 163">
            <a:extLst>
              <a:ext uri="{FF2B5EF4-FFF2-40B4-BE49-F238E27FC236}">
                <a16:creationId xmlns:a16="http://schemas.microsoft.com/office/drawing/2014/main" id="{B45C98C9-557F-898C-CC84-EB8F35A54746}"/>
              </a:ext>
            </a:extLst>
          </p:cNvPr>
          <p:cNvSpPr/>
          <p:nvPr/>
        </p:nvSpPr>
        <p:spPr>
          <a:xfrm>
            <a:off x="5517750" y="9856062"/>
            <a:ext cx="432000" cy="90000"/>
          </a:xfrm>
          <a:prstGeom prst="rect">
            <a:avLst/>
          </a:prstGeom>
          <a:solidFill>
            <a:schemeClr val="bg1"/>
          </a:solidFill>
          <a:ln w="952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四角形: 角を丸くする 164">
            <a:extLst>
              <a:ext uri="{FF2B5EF4-FFF2-40B4-BE49-F238E27FC236}">
                <a16:creationId xmlns:a16="http://schemas.microsoft.com/office/drawing/2014/main" id="{263178F3-53D1-DB0B-95F8-072E971ACA6E}"/>
              </a:ext>
            </a:extLst>
          </p:cNvPr>
          <p:cNvSpPr/>
          <p:nvPr/>
        </p:nvSpPr>
        <p:spPr>
          <a:xfrm>
            <a:off x="5346337" y="10036829"/>
            <a:ext cx="491066" cy="134651"/>
          </a:xfrm>
          <a:prstGeom prst="round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18000" rIns="0" bIns="0" rtlCol="0" anchor="ctr"/>
          <a:lstStyle/>
          <a:p>
            <a:pPr algn="ctr"/>
            <a:r>
              <a:rPr kumimoji="1" lang="ja-JP" altLang="en-US" sz="600" b="1" dirty="0">
                <a:latin typeface="メイリオ" panose="020B0604030504040204" pitchFamily="50" charset="-128"/>
                <a:ea typeface="メイリオ" panose="020B0604030504040204" pitchFamily="50" charset="-128"/>
              </a:rPr>
              <a:t>ログイン</a:t>
            </a:r>
          </a:p>
        </p:txBody>
      </p:sp>
      <p:pic>
        <p:nvPicPr>
          <p:cNvPr id="167" name="図 166">
            <a:extLst>
              <a:ext uri="{FF2B5EF4-FFF2-40B4-BE49-F238E27FC236}">
                <a16:creationId xmlns:a16="http://schemas.microsoft.com/office/drawing/2014/main" id="{9C427F01-B3F5-3564-B406-6998989CEBD8}"/>
              </a:ext>
            </a:extLst>
          </p:cNvPr>
          <p:cNvPicPr>
            <a:picLocks noChangeAspect="1"/>
          </p:cNvPicPr>
          <p:nvPr/>
        </p:nvPicPr>
        <p:blipFill>
          <a:blip r:embed="rId3"/>
          <a:stretch>
            <a:fillRect/>
          </a:stretch>
        </p:blipFill>
        <p:spPr>
          <a:xfrm>
            <a:off x="1741322" y="8587253"/>
            <a:ext cx="1035734" cy="1021490"/>
          </a:xfrm>
          <a:prstGeom prst="rect">
            <a:avLst/>
          </a:prstGeom>
        </p:spPr>
      </p:pic>
      <p:pic>
        <p:nvPicPr>
          <p:cNvPr id="172" name="図 171">
            <a:extLst>
              <a:ext uri="{FF2B5EF4-FFF2-40B4-BE49-F238E27FC236}">
                <a16:creationId xmlns:a16="http://schemas.microsoft.com/office/drawing/2014/main" id="{4B02A6EA-2E47-34FB-4A91-A58ABB00419D}"/>
              </a:ext>
            </a:extLst>
          </p:cNvPr>
          <p:cNvPicPr>
            <a:picLocks noChangeAspect="1"/>
          </p:cNvPicPr>
          <p:nvPr/>
        </p:nvPicPr>
        <p:blipFill>
          <a:blip r:embed="rId4"/>
          <a:stretch>
            <a:fillRect/>
          </a:stretch>
        </p:blipFill>
        <p:spPr>
          <a:xfrm>
            <a:off x="5650571" y="6191061"/>
            <a:ext cx="1199264" cy="575647"/>
          </a:xfrm>
          <a:prstGeom prst="rect">
            <a:avLst/>
          </a:prstGeom>
        </p:spPr>
      </p:pic>
      <p:pic>
        <p:nvPicPr>
          <p:cNvPr id="171" name="図 170">
            <a:extLst>
              <a:ext uri="{FF2B5EF4-FFF2-40B4-BE49-F238E27FC236}">
                <a16:creationId xmlns:a16="http://schemas.microsoft.com/office/drawing/2014/main" id="{723C3D52-3FD2-8F89-CD3F-2F4AB6B7B0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667341">
            <a:off x="6170571" y="5986743"/>
            <a:ext cx="305245" cy="305245"/>
          </a:xfrm>
          <a:prstGeom prst="rect">
            <a:avLst/>
          </a:prstGeom>
        </p:spPr>
      </p:pic>
      <p:sp>
        <p:nvSpPr>
          <p:cNvPr id="2" name="正方形/長方形 1">
            <a:extLst>
              <a:ext uri="{FF2B5EF4-FFF2-40B4-BE49-F238E27FC236}">
                <a16:creationId xmlns:a16="http://schemas.microsoft.com/office/drawing/2014/main" id="{5D5C3219-F762-E839-B3DA-01AA029C0253}"/>
              </a:ext>
            </a:extLst>
          </p:cNvPr>
          <p:cNvSpPr/>
          <p:nvPr/>
        </p:nvSpPr>
        <p:spPr>
          <a:xfrm>
            <a:off x="2162939" y="4586511"/>
            <a:ext cx="227070" cy="286016"/>
          </a:xfrm>
          <a:prstGeom prst="rect">
            <a:avLst/>
          </a:prstGeom>
          <a:solidFill>
            <a:schemeClr val="bg2">
              <a:lumMod val="75000"/>
              <a:alpha val="99000"/>
            </a:schemeClr>
          </a:solid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kumimoji="1" lang="en-US" altLang="ja-JP" sz="600" dirty="0">
              <a:latin typeface="Arial Black" panose="020B0A04020102020204" pitchFamily="34" charset="0"/>
              <a:ea typeface="メイリオ" panose="020B0604030504040204" pitchFamily="50" charset="-128"/>
            </a:endParaRPr>
          </a:p>
          <a:p>
            <a:pPr algn="ctr"/>
            <a:r>
              <a:rPr kumimoji="1" lang="en-US" altLang="ja-JP" sz="600" dirty="0">
                <a:latin typeface="Arial Black" panose="020B0A04020102020204" pitchFamily="34" charset="0"/>
                <a:ea typeface="メイリオ" panose="020B0604030504040204" pitchFamily="50" charset="-128"/>
              </a:rPr>
              <a:t>PDF</a:t>
            </a:r>
            <a:endParaRPr kumimoji="1" lang="ja-JP" altLang="en-US" sz="600" dirty="0">
              <a:latin typeface="Arial Black" panose="020B0A04020102020204" pitchFamily="34" charset="0"/>
              <a:ea typeface="メイリオ" panose="020B0604030504040204" pitchFamily="50" charset="-128"/>
            </a:endParaRPr>
          </a:p>
        </p:txBody>
      </p:sp>
      <p:pic>
        <p:nvPicPr>
          <p:cNvPr id="4" name="図 3">
            <a:extLst>
              <a:ext uri="{FF2B5EF4-FFF2-40B4-BE49-F238E27FC236}">
                <a16:creationId xmlns:a16="http://schemas.microsoft.com/office/drawing/2014/main" id="{903212CB-0FB6-BBE6-DC72-F6E6DE095267}"/>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2843008" y="4494163"/>
            <a:ext cx="469433" cy="432854"/>
          </a:xfrm>
          <a:prstGeom prst="rect">
            <a:avLst/>
          </a:prstGeom>
        </p:spPr>
      </p:pic>
      <p:sp>
        <p:nvSpPr>
          <p:cNvPr id="5" name="二等辺三角形 4">
            <a:extLst>
              <a:ext uri="{FF2B5EF4-FFF2-40B4-BE49-F238E27FC236}">
                <a16:creationId xmlns:a16="http://schemas.microsoft.com/office/drawing/2014/main" id="{FA0DE0B5-8CF4-7065-8F68-36BB6B1AC1E7}"/>
              </a:ext>
            </a:extLst>
          </p:cNvPr>
          <p:cNvSpPr/>
          <p:nvPr/>
        </p:nvSpPr>
        <p:spPr>
          <a:xfrm rot="5400000">
            <a:off x="2467127" y="4668668"/>
            <a:ext cx="116840" cy="100724"/>
          </a:xfrm>
          <a:prstGeom prst="triangl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二等辺三角形 5">
            <a:extLst>
              <a:ext uri="{FF2B5EF4-FFF2-40B4-BE49-F238E27FC236}">
                <a16:creationId xmlns:a16="http://schemas.microsoft.com/office/drawing/2014/main" id="{8C5C4199-D812-636A-F6D2-5EF11201A312}"/>
              </a:ext>
            </a:extLst>
          </p:cNvPr>
          <p:cNvSpPr/>
          <p:nvPr/>
        </p:nvSpPr>
        <p:spPr>
          <a:xfrm rot="5400000">
            <a:off x="2576505" y="4668668"/>
            <a:ext cx="116840" cy="100724"/>
          </a:xfrm>
          <a:prstGeom prst="triangl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二等辺三角形 7">
            <a:extLst>
              <a:ext uri="{FF2B5EF4-FFF2-40B4-BE49-F238E27FC236}">
                <a16:creationId xmlns:a16="http://schemas.microsoft.com/office/drawing/2014/main" id="{7A686151-3BAB-90F9-2035-BB60B20210A7}"/>
              </a:ext>
            </a:extLst>
          </p:cNvPr>
          <p:cNvSpPr/>
          <p:nvPr/>
        </p:nvSpPr>
        <p:spPr>
          <a:xfrm rot="5400000">
            <a:off x="2685883" y="4668668"/>
            <a:ext cx="116840" cy="100724"/>
          </a:xfrm>
          <a:prstGeom prst="triangle">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68105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a:extLst>
              <a:ext uri="{FF2B5EF4-FFF2-40B4-BE49-F238E27FC236}">
                <a16:creationId xmlns:a16="http://schemas.microsoft.com/office/drawing/2014/main" id="{CC57BB4F-203F-FC6C-18B7-FDA8204ED00F}"/>
              </a:ext>
            </a:extLst>
          </p:cNvPr>
          <p:cNvSpPr/>
          <p:nvPr/>
        </p:nvSpPr>
        <p:spPr>
          <a:xfrm>
            <a:off x="539750" y="217945"/>
            <a:ext cx="6480175" cy="432000"/>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lIns="0" tIns="36000" rIns="0" bIns="0" rtlCol="0" anchor="ctr"/>
          <a:lstStyle/>
          <a:p>
            <a:pPr algn="ctr"/>
            <a:r>
              <a:rPr kumimoji="1" lang="ja-JP" altLang="en-US" sz="1600" b="1" dirty="0">
                <a:latin typeface="メイリオ" panose="020B0604030504040204" pitchFamily="50" charset="-128"/>
                <a:ea typeface="メイリオ" panose="020B0604030504040204" pitchFamily="50" charset="-128"/>
              </a:rPr>
              <a:t>顔写真データの規定</a:t>
            </a:r>
          </a:p>
        </p:txBody>
      </p:sp>
      <p:sp>
        <p:nvSpPr>
          <p:cNvPr id="22" name="テキスト ボックス 21">
            <a:extLst>
              <a:ext uri="{FF2B5EF4-FFF2-40B4-BE49-F238E27FC236}">
                <a16:creationId xmlns:a16="http://schemas.microsoft.com/office/drawing/2014/main" id="{8CABC3A6-FB74-5429-C087-1F7802F35EB5}"/>
              </a:ext>
            </a:extLst>
          </p:cNvPr>
          <p:cNvSpPr txBox="1"/>
          <p:nvPr/>
        </p:nvSpPr>
        <p:spPr>
          <a:xfrm>
            <a:off x="598607" y="954021"/>
            <a:ext cx="6362460" cy="1177245"/>
          </a:xfrm>
          <a:prstGeom prst="rect">
            <a:avLst/>
          </a:prstGeom>
          <a:noFill/>
        </p:spPr>
        <p:txBody>
          <a:bodyPr wrap="square" rtlCol="0">
            <a:spAutoFit/>
          </a:bodyPr>
          <a:lstStyle/>
          <a:p>
            <a:pPr algn="l">
              <a:lnSpc>
                <a:spcPct val="150000"/>
              </a:lnSpc>
            </a:pPr>
            <a:r>
              <a:rPr lang="ja-JP" altLang="ja-JP" sz="1200" kern="100" dirty="0">
                <a:effectLst/>
                <a:highlight>
                  <a:srgbClr val="FFFFFF"/>
                </a:highlight>
                <a:latin typeface="メイリオ" panose="020B0604030504040204" pitchFamily="50" charset="-128"/>
                <a:ea typeface="メイリオ" panose="020B0604030504040204" pitchFamily="50" charset="-128"/>
                <a:cs typeface="Helvetica" panose="020B0604020202020204" pitchFamily="34" charset="0"/>
              </a:rPr>
              <a:t>顔写真データは、出願時に利用する証明写真の電子データです。</a:t>
            </a:r>
            <a:endParaRPr lang="en-US" altLang="ja-JP" sz="1200" kern="100" dirty="0">
              <a:effectLst/>
              <a:highlight>
                <a:srgbClr val="FFFFFF"/>
              </a:highlight>
              <a:latin typeface="メイリオ" panose="020B0604030504040204" pitchFamily="50" charset="-128"/>
              <a:ea typeface="メイリオ" panose="020B0604030504040204" pitchFamily="50" charset="-128"/>
              <a:cs typeface="Helvetica" panose="020B0604020202020204" pitchFamily="34" charset="0"/>
            </a:endParaRPr>
          </a:p>
          <a:p>
            <a:pPr algn="l">
              <a:lnSpc>
                <a:spcPct val="150000"/>
              </a:lnSpc>
            </a:pPr>
            <a:r>
              <a:rPr lang="ja-JP" altLang="ja-JP" sz="1200" kern="100" dirty="0">
                <a:effectLst/>
                <a:highlight>
                  <a:srgbClr val="FFFFFF"/>
                </a:highlight>
                <a:latin typeface="メイリオ" panose="020B0604030504040204" pitchFamily="50" charset="-128"/>
                <a:ea typeface="メイリオ" panose="020B0604030504040204" pitchFamily="50" charset="-128"/>
                <a:cs typeface="Helvetica" panose="020B0604020202020204" pitchFamily="34" charset="0"/>
              </a:rPr>
              <a:t>出願時に必要となりますので、事前に取得の上出願手続きを行ってください。</a:t>
            </a:r>
            <a:endPar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l">
              <a:lnSpc>
                <a:spcPct val="150000"/>
              </a:lnSpc>
            </a:pP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電子データの提供を行っている写真店で下記規定を満たしたデータの取得を推奨しますが、</a:t>
            </a:r>
          </a:p>
          <a:p>
            <a:pPr algn="l">
              <a:lnSpc>
                <a:spcPct val="150000"/>
              </a:lnSpc>
            </a:pP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規定を満たせばデジタルカメラ、スマートフォン等で撮影した写真も可とします。</a:t>
            </a:r>
          </a:p>
        </p:txBody>
      </p:sp>
      <p:sp>
        <p:nvSpPr>
          <p:cNvPr id="23" name="テキスト ボックス 22">
            <a:extLst>
              <a:ext uri="{FF2B5EF4-FFF2-40B4-BE49-F238E27FC236}">
                <a16:creationId xmlns:a16="http://schemas.microsoft.com/office/drawing/2014/main" id="{883B61E7-6140-F65E-4C3E-BF8CEEA71362}"/>
              </a:ext>
            </a:extLst>
          </p:cNvPr>
          <p:cNvSpPr txBox="1"/>
          <p:nvPr/>
        </p:nvSpPr>
        <p:spPr>
          <a:xfrm>
            <a:off x="456882" y="2215077"/>
            <a:ext cx="6362460" cy="346249"/>
          </a:xfrm>
          <a:prstGeom prst="rect">
            <a:avLst/>
          </a:prstGeom>
          <a:noFill/>
        </p:spPr>
        <p:txBody>
          <a:bodyPr wrap="square" rtlCol="0">
            <a:spAutoFit/>
          </a:bodyPr>
          <a:lstStyle/>
          <a:p>
            <a:pPr algn="l">
              <a:lnSpc>
                <a:spcPct val="150000"/>
              </a:lnSpc>
            </a:pPr>
            <a:r>
              <a:rPr lang="ja-JP" altLang="en-US" sz="1200" kern="100" dirty="0">
                <a:effectLst/>
                <a:highlight>
                  <a:srgbClr val="FFFFFF"/>
                </a:highlight>
                <a:latin typeface="メイリオ" panose="020B0604030504040204" pitchFamily="50" charset="-128"/>
                <a:ea typeface="メイリオ" panose="020B0604030504040204" pitchFamily="50" charset="-128"/>
                <a:cs typeface="Helvetica" panose="020B0604020202020204" pitchFamily="34" charset="0"/>
              </a:rPr>
              <a:t>●規定</a:t>
            </a:r>
            <a:endPar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4" name="テキスト ボックス 23">
            <a:extLst>
              <a:ext uri="{FF2B5EF4-FFF2-40B4-BE49-F238E27FC236}">
                <a16:creationId xmlns:a16="http://schemas.microsoft.com/office/drawing/2014/main" id="{3F6D4DC4-F06C-A5C4-09B8-E348F17381F4}"/>
              </a:ext>
            </a:extLst>
          </p:cNvPr>
          <p:cNvSpPr txBox="1"/>
          <p:nvPr/>
        </p:nvSpPr>
        <p:spPr>
          <a:xfrm>
            <a:off x="456882" y="5563856"/>
            <a:ext cx="6362460" cy="346249"/>
          </a:xfrm>
          <a:prstGeom prst="rect">
            <a:avLst/>
          </a:prstGeom>
          <a:noFill/>
        </p:spPr>
        <p:txBody>
          <a:bodyPr wrap="square" rtlCol="0">
            <a:spAutoFit/>
          </a:bodyPr>
          <a:lstStyle/>
          <a:p>
            <a:pPr algn="l">
              <a:lnSpc>
                <a:spcPct val="150000"/>
              </a:lnSpc>
            </a:pPr>
            <a:r>
              <a:rPr lang="ja-JP" altLang="en-US" sz="1200" kern="100" dirty="0">
                <a:effectLst/>
                <a:highlight>
                  <a:srgbClr val="FFFFFF"/>
                </a:highlight>
                <a:latin typeface="メイリオ" panose="020B0604030504040204" pitchFamily="50" charset="-128"/>
                <a:ea typeface="メイリオ" panose="020B0604030504040204" pitchFamily="50" charset="-128"/>
                <a:cs typeface="Helvetica" panose="020B0604020202020204" pitchFamily="34" charset="0"/>
              </a:rPr>
              <a:t>映り方の良い例・悪い例</a:t>
            </a:r>
            <a:endPar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graphicFrame>
        <p:nvGraphicFramePr>
          <p:cNvPr id="9" name="表 8">
            <a:extLst>
              <a:ext uri="{FF2B5EF4-FFF2-40B4-BE49-F238E27FC236}">
                <a16:creationId xmlns:a16="http://schemas.microsoft.com/office/drawing/2014/main" id="{1AD28E36-E967-79E1-DBF3-B7178782B99D}"/>
              </a:ext>
            </a:extLst>
          </p:cNvPr>
          <p:cNvGraphicFramePr>
            <a:graphicFrameLocks noGrp="1"/>
          </p:cNvGraphicFramePr>
          <p:nvPr/>
        </p:nvGraphicFramePr>
        <p:xfrm>
          <a:off x="598607" y="2575443"/>
          <a:ext cx="6521450" cy="2786891"/>
        </p:xfrm>
        <a:graphic>
          <a:graphicData uri="http://schemas.openxmlformats.org/drawingml/2006/table">
            <a:tbl>
              <a:tblPr firstRow="1" firstCol="1" bandRow="1">
                <a:tableStyleId>{5C22544A-7EE6-4342-B048-85BDC9FD1C3A}</a:tableStyleId>
              </a:tblPr>
              <a:tblGrid>
                <a:gridCol w="2052967">
                  <a:extLst>
                    <a:ext uri="{9D8B030D-6E8A-4147-A177-3AD203B41FA5}">
                      <a16:colId xmlns:a16="http://schemas.microsoft.com/office/drawing/2014/main" val="3994906719"/>
                    </a:ext>
                  </a:extLst>
                </a:gridCol>
                <a:gridCol w="4468483">
                  <a:extLst>
                    <a:ext uri="{9D8B030D-6E8A-4147-A177-3AD203B41FA5}">
                      <a16:colId xmlns:a16="http://schemas.microsoft.com/office/drawing/2014/main" val="3587261185"/>
                    </a:ext>
                  </a:extLst>
                </a:gridCol>
              </a:tblGrid>
              <a:tr h="1418666">
                <a:tc>
                  <a:txBody>
                    <a:bodyPr/>
                    <a:lstStyle/>
                    <a:p>
                      <a:pPr algn="just"/>
                      <a:r>
                        <a:rPr lang="ja-JP" sz="1100" kern="0">
                          <a:solidFill>
                            <a:schemeClr val="tx1"/>
                          </a:solidFill>
                          <a:effectLst/>
                          <a:latin typeface="メイリオ" panose="020B0604030504040204" pitchFamily="50" charset="-128"/>
                          <a:ea typeface="メイリオ" panose="020B0604030504040204" pitchFamily="50" charset="-128"/>
                        </a:rPr>
                        <a:t>映り方</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ja-JP" sz="1100" kern="0" dirty="0">
                          <a:solidFill>
                            <a:schemeClr val="tx1"/>
                          </a:solidFill>
                          <a:effectLst/>
                          <a:latin typeface="メイリオ" panose="020B0604030504040204" pitchFamily="50" charset="-128"/>
                          <a:ea typeface="メイリオ" panose="020B0604030504040204" pitchFamily="50" charset="-128"/>
                        </a:rPr>
                        <a:t>・正面向き</a:t>
                      </a:r>
                      <a:br>
                        <a:rPr lang="en-US" sz="1100" kern="0" dirty="0">
                          <a:solidFill>
                            <a:schemeClr val="tx1"/>
                          </a:solidFill>
                          <a:effectLst/>
                          <a:latin typeface="メイリオ" panose="020B0604030504040204" pitchFamily="50" charset="-128"/>
                          <a:ea typeface="メイリオ" panose="020B0604030504040204" pitchFamily="50" charset="-128"/>
                        </a:rPr>
                      </a:br>
                      <a:r>
                        <a:rPr lang="ja-JP" sz="1100" kern="0" dirty="0">
                          <a:solidFill>
                            <a:schemeClr val="tx1"/>
                          </a:solidFill>
                          <a:effectLst/>
                          <a:latin typeface="メイリオ" panose="020B0604030504040204" pitchFamily="50" charset="-128"/>
                          <a:ea typeface="メイリオ" panose="020B0604030504040204" pitchFamily="50" charset="-128"/>
                        </a:rPr>
                        <a:t>・顔がはっきり確認できるもの</a:t>
                      </a:r>
                      <a:br>
                        <a:rPr lang="en-US" sz="1100" kern="0" dirty="0">
                          <a:solidFill>
                            <a:schemeClr val="tx1"/>
                          </a:solidFill>
                          <a:effectLst/>
                          <a:latin typeface="メイリオ" panose="020B0604030504040204" pitchFamily="50" charset="-128"/>
                          <a:ea typeface="メイリオ" panose="020B0604030504040204" pitchFamily="50" charset="-128"/>
                        </a:rPr>
                      </a:br>
                      <a:r>
                        <a:rPr lang="ja-JP" sz="1100" kern="0" dirty="0">
                          <a:solidFill>
                            <a:schemeClr val="tx1"/>
                          </a:solidFill>
                          <a:effectLst/>
                          <a:latin typeface="メイリオ" panose="020B0604030504040204" pitchFamily="50" charset="-128"/>
                          <a:ea typeface="メイリオ" panose="020B0604030504040204" pitchFamily="50" charset="-128"/>
                        </a:rPr>
                        <a:t>・上半身のみ</a:t>
                      </a:r>
                      <a:br>
                        <a:rPr lang="en-US" sz="1100" kern="0" dirty="0">
                          <a:solidFill>
                            <a:schemeClr val="tx1"/>
                          </a:solidFill>
                          <a:effectLst/>
                          <a:latin typeface="メイリオ" panose="020B0604030504040204" pitchFamily="50" charset="-128"/>
                          <a:ea typeface="メイリオ" panose="020B0604030504040204" pitchFamily="50" charset="-128"/>
                        </a:rPr>
                      </a:br>
                      <a:r>
                        <a:rPr lang="ja-JP" sz="1100" kern="0" dirty="0">
                          <a:solidFill>
                            <a:schemeClr val="tx1"/>
                          </a:solidFill>
                          <a:effectLst/>
                          <a:latin typeface="メイリオ" panose="020B0604030504040204" pitchFamily="50" charset="-128"/>
                          <a:ea typeface="メイリオ" panose="020B0604030504040204" pitchFamily="50" charset="-128"/>
                        </a:rPr>
                        <a:t>・脱帽</a:t>
                      </a:r>
                      <a:br>
                        <a:rPr lang="en-US" sz="1100" kern="0" dirty="0">
                          <a:solidFill>
                            <a:schemeClr val="tx1"/>
                          </a:solidFill>
                          <a:effectLst/>
                          <a:latin typeface="メイリオ" panose="020B0604030504040204" pitchFamily="50" charset="-128"/>
                          <a:ea typeface="メイリオ" panose="020B0604030504040204" pitchFamily="50" charset="-128"/>
                        </a:rPr>
                      </a:br>
                      <a:r>
                        <a:rPr lang="ja-JP" sz="1100" kern="0" dirty="0">
                          <a:solidFill>
                            <a:schemeClr val="tx1"/>
                          </a:solidFill>
                          <a:effectLst/>
                          <a:latin typeface="メイリオ" panose="020B0604030504040204" pitchFamily="50" charset="-128"/>
                          <a:ea typeface="メイリオ" panose="020B0604030504040204" pitchFamily="50" charset="-128"/>
                        </a:rPr>
                        <a:t>・無背景</a:t>
                      </a:r>
                      <a:endParaRPr lang="ja-JP" sz="1000" kern="100" dirty="0">
                        <a:solidFill>
                          <a:schemeClr val="tx1"/>
                        </a:solidFill>
                        <a:effectLst/>
                        <a:latin typeface="メイリオ" panose="020B0604030504040204" pitchFamily="50" charset="-128"/>
                        <a:ea typeface="メイリオ" panose="020B0604030504040204" pitchFamily="50" charset="-128"/>
                      </a:endParaRPr>
                    </a:p>
                    <a:p>
                      <a:pPr algn="l"/>
                      <a:r>
                        <a:rPr lang="ja-JP" sz="1100" kern="0" dirty="0">
                          <a:solidFill>
                            <a:schemeClr val="tx1"/>
                          </a:solidFill>
                          <a:effectLst/>
                          <a:latin typeface="メイリオ" panose="020B0604030504040204" pitchFamily="50" charset="-128"/>
                          <a:ea typeface="メイリオ" panose="020B0604030504040204" pitchFamily="50" charset="-128"/>
                        </a:rPr>
                        <a:t>・</a:t>
                      </a:r>
                      <a:r>
                        <a:rPr lang="en-US" sz="1100" kern="0" dirty="0">
                          <a:solidFill>
                            <a:schemeClr val="tx1"/>
                          </a:solidFill>
                          <a:effectLst/>
                          <a:latin typeface="メイリオ" panose="020B0604030504040204" pitchFamily="50" charset="-128"/>
                          <a:ea typeface="メイリオ" panose="020B0604030504040204" pitchFamily="50" charset="-128"/>
                        </a:rPr>
                        <a:t>3</a:t>
                      </a:r>
                      <a:r>
                        <a:rPr lang="ja-JP" sz="1100" kern="0" dirty="0">
                          <a:solidFill>
                            <a:schemeClr val="tx1"/>
                          </a:solidFill>
                          <a:effectLst/>
                          <a:latin typeface="メイリオ" panose="020B0604030504040204" pitchFamily="50" charset="-128"/>
                          <a:ea typeface="メイリオ" panose="020B0604030504040204" pitchFamily="50" charset="-128"/>
                        </a:rPr>
                        <a:t>ヵ月以内に撮影したもの</a:t>
                      </a:r>
                      <a:br>
                        <a:rPr lang="en-US" sz="1100" kern="0" dirty="0">
                          <a:solidFill>
                            <a:schemeClr val="tx1"/>
                          </a:solidFill>
                          <a:effectLst/>
                          <a:latin typeface="メイリオ" panose="020B0604030504040204" pitchFamily="50" charset="-128"/>
                          <a:ea typeface="メイリオ" panose="020B0604030504040204" pitchFamily="50" charset="-128"/>
                        </a:rPr>
                      </a:br>
                      <a:r>
                        <a:rPr lang="ja-JP" sz="1100" kern="0" dirty="0">
                          <a:solidFill>
                            <a:schemeClr val="tx1"/>
                          </a:solidFill>
                          <a:effectLst/>
                          <a:latin typeface="メイリオ" panose="020B0604030504040204" pitchFamily="50" charset="-128"/>
                          <a:ea typeface="メイリオ" panose="020B0604030504040204" pitchFamily="50" charset="-128"/>
                        </a:rPr>
                        <a:t>・カラー、白黒を問わない</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624534"/>
                  </a:ext>
                </a:extLst>
              </a:tr>
              <a:tr h="422447">
                <a:tc>
                  <a:txBody>
                    <a:bodyPr/>
                    <a:lstStyle/>
                    <a:p>
                      <a:pPr algn="just"/>
                      <a:r>
                        <a:rPr lang="ja-JP" sz="1100" kern="0">
                          <a:solidFill>
                            <a:schemeClr val="tx1"/>
                          </a:solidFill>
                          <a:effectLst/>
                          <a:latin typeface="メイリオ" panose="020B0604030504040204" pitchFamily="50" charset="-128"/>
                          <a:ea typeface="メイリオ" panose="020B0604030504040204" pitchFamily="50" charset="-128"/>
                        </a:rPr>
                        <a:t>推奨画像サイズ</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lnSpc>
                          <a:spcPts val="1400"/>
                        </a:lnSpc>
                      </a:pPr>
                      <a:r>
                        <a:rPr lang="ja-JP" sz="1100" kern="0">
                          <a:solidFill>
                            <a:schemeClr val="tx1"/>
                          </a:solidFill>
                          <a:effectLst/>
                          <a:latin typeface="メイリオ" panose="020B0604030504040204" pitchFamily="50" charset="-128"/>
                          <a:ea typeface="メイリオ" panose="020B0604030504040204" pitchFamily="50" charset="-128"/>
                        </a:rPr>
                        <a:t>縦</a:t>
                      </a:r>
                      <a:r>
                        <a:rPr lang="en-US" sz="1100" kern="0">
                          <a:solidFill>
                            <a:schemeClr val="tx1"/>
                          </a:solidFill>
                          <a:effectLst/>
                          <a:latin typeface="メイリオ" panose="020B0604030504040204" pitchFamily="50" charset="-128"/>
                          <a:ea typeface="メイリオ" panose="020B0604030504040204" pitchFamily="50" charset="-128"/>
                        </a:rPr>
                        <a:t>4(600</a:t>
                      </a:r>
                      <a:r>
                        <a:rPr lang="ja-JP" sz="1100" kern="0">
                          <a:solidFill>
                            <a:schemeClr val="tx1"/>
                          </a:solidFill>
                          <a:effectLst/>
                          <a:latin typeface="メイリオ" panose="020B0604030504040204" pitchFamily="50" charset="-128"/>
                          <a:ea typeface="メイリオ" panose="020B0604030504040204" pitchFamily="50" charset="-128"/>
                        </a:rPr>
                        <a:t>ピクセル</a:t>
                      </a:r>
                      <a:r>
                        <a:rPr lang="en-US" sz="1100" kern="0">
                          <a:solidFill>
                            <a:schemeClr val="tx1"/>
                          </a:solidFill>
                          <a:effectLst/>
                          <a:latin typeface="メイリオ" panose="020B0604030504040204" pitchFamily="50" charset="-128"/>
                          <a:ea typeface="メイリオ" panose="020B0604030504040204" pitchFamily="50" charset="-128"/>
                        </a:rPr>
                        <a:t>)</a:t>
                      </a:r>
                      <a:r>
                        <a:rPr lang="ja-JP" sz="1100" kern="0">
                          <a:solidFill>
                            <a:schemeClr val="tx1"/>
                          </a:solidFill>
                          <a:effectLst/>
                          <a:latin typeface="メイリオ" panose="020B0604030504040204" pitchFamily="50" charset="-128"/>
                          <a:ea typeface="メイリオ" panose="020B0604030504040204" pitchFamily="50" charset="-128"/>
                        </a:rPr>
                        <a:t>×横</a:t>
                      </a:r>
                      <a:r>
                        <a:rPr lang="en-US" sz="1100" kern="0">
                          <a:solidFill>
                            <a:schemeClr val="tx1"/>
                          </a:solidFill>
                          <a:effectLst/>
                          <a:latin typeface="メイリオ" panose="020B0604030504040204" pitchFamily="50" charset="-128"/>
                          <a:ea typeface="メイリオ" panose="020B0604030504040204" pitchFamily="50" charset="-128"/>
                        </a:rPr>
                        <a:t>3(450</a:t>
                      </a:r>
                      <a:r>
                        <a:rPr lang="ja-JP" sz="1100" kern="0">
                          <a:solidFill>
                            <a:schemeClr val="tx1"/>
                          </a:solidFill>
                          <a:effectLst/>
                          <a:latin typeface="メイリオ" panose="020B0604030504040204" pitchFamily="50" charset="-128"/>
                          <a:ea typeface="メイリオ" panose="020B0604030504040204" pitchFamily="50" charset="-128"/>
                        </a:rPr>
                        <a:t>ピクセル</a:t>
                      </a:r>
                      <a:r>
                        <a:rPr lang="en-US" sz="1100" kern="0">
                          <a:solidFill>
                            <a:schemeClr val="tx1"/>
                          </a:solidFill>
                          <a:effectLst/>
                          <a:latin typeface="メイリオ" panose="020B0604030504040204" pitchFamily="50" charset="-128"/>
                          <a:ea typeface="メイリオ" panose="020B0604030504040204" pitchFamily="50" charset="-128"/>
                        </a:rPr>
                        <a:t>)</a:t>
                      </a:r>
                      <a:r>
                        <a:rPr lang="ja-JP" sz="1100" kern="0">
                          <a:solidFill>
                            <a:schemeClr val="tx1"/>
                          </a:solidFill>
                          <a:effectLst/>
                          <a:latin typeface="メイリオ" panose="020B0604030504040204" pitchFamily="50" charset="-128"/>
                          <a:ea typeface="メイリオ" panose="020B0604030504040204" pitchFamily="50" charset="-128"/>
                        </a:rPr>
                        <a:t>以上</a:t>
                      </a:r>
                      <a:endParaRPr lang="ja-JP" sz="1000" kern="100">
                        <a:solidFill>
                          <a:schemeClr val="tx1"/>
                        </a:solidFill>
                        <a:effectLst/>
                        <a:latin typeface="メイリオ" panose="020B0604030504040204" pitchFamily="50" charset="-128"/>
                        <a:ea typeface="メイリオ" panose="020B0604030504040204" pitchFamily="50" charset="-128"/>
                      </a:endParaRPr>
                    </a:p>
                    <a:p>
                      <a:pPr algn="l">
                        <a:lnSpc>
                          <a:spcPts val="1400"/>
                        </a:lnSpc>
                      </a:pPr>
                      <a:r>
                        <a:rPr lang="ja-JP" sz="1100" kern="0">
                          <a:solidFill>
                            <a:schemeClr val="tx1"/>
                          </a:solidFill>
                          <a:effectLst/>
                          <a:latin typeface="メイリオ" panose="020B0604030504040204" pitchFamily="50" charset="-128"/>
                          <a:ea typeface="メイリオ" panose="020B0604030504040204" pitchFamily="50" charset="-128"/>
                        </a:rPr>
                        <a:t>※登録時にトリミング、縮小可</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84007159"/>
                  </a:ext>
                </a:extLst>
              </a:tr>
              <a:tr h="472889">
                <a:tc>
                  <a:txBody>
                    <a:bodyPr/>
                    <a:lstStyle/>
                    <a:p>
                      <a:pPr algn="just"/>
                      <a:r>
                        <a:rPr lang="ja-JP" sz="1100" kern="0">
                          <a:solidFill>
                            <a:schemeClr val="tx1"/>
                          </a:solidFill>
                          <a:effectLst/>
                          <a:latin typeface="メイリオ" panose="020B0604030504040204" pitchFamily="50" charset="-128"/>
                          <a:ea typeface="メイリオ" panose="020B0604030504040204" pitchFamily="50" charset="-128"/>
                        </a:rPr>
                        <a:t>ファイル形式</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US" sz="1100" kern="0">
                          <a:solidFill>
                            <a:schemeClr val="tx1"/>
                          </a:solidFill>
                          <a:effectLst/>
                          <a:latin typeface="メイリオ" panose="020B0604030504040204" pitchFamily="50" charset="-128"/>
                          <a:ea typeface="メイリオ" panose="020B0604030504040204" pitchFamily="50" charset="-128"/>
                        </a:rPr>
                        <a:t>JPEG</a:t>
                      </a:r>
                      <a:r>
                        <a:rPr lang="ja-JP" sz="1100" kern="0">
                          <a:solidFill>
                            <a:schemeClr val="tx1"/>
                          </a:solidFill>
                          <a:effectLst/>
                          <a:latin typeface="メイリオ" panose="020B0604030504040204" pitchFamily="50" charset="-128"/>
                          <a:ea typeface="メイリオ" panose="020B0604030504040204" pitchFamily="50" charset="-128"/>
                        </a:rPr>
                        <a:t>（ファイルは「</a:t>
                      </a:r>
                      <a:r>
                        <a:rPr lang="en-US" sz="1100" kern="0">
                          <a:solidFill>
                            <a:schemeClr val="tx1"/>
                          </a:solidFill>
                          <a:effectLst/>
                          <a:latin typeface="メイリオ" panose="020B0604030504040204" pitchFamily="50" charset="-128"/>
                          <a:ea typeface="メイリオ" panose="020B0604030504040204" pitchFamily="50" charset="-128"/>
                        </a:rPr>
                        <a:t>.jpg</a:t>
                      </a:r>
                      <a:r>
                        <a:rPr lang="ja-JP" sz="1100" kern="0">
                          <a:solidFill>
                            <a:schemeClr val="tx1"/>
                          </a:solidFill>
                          <a:effectLst/>
                          <a:latin typeface="メイリオ" panose="020B0604030504040204" pitchFamily="50" charset="-128"/>
                          <a:ea typeface="メイリオ" panose="020B0604030504040204" pitchFamily="50" charset="-128"/>
                        </a:rPr>
                        <a:t>」や「</a:t>
                      </a:r>
                      <a:r>
                        <a:rPr lang="en-US" sz="1100" kern="0">
                          <a:solidFill>
                            <a:schemeClr val="tx1"/>
                          </a:solidFill>
                          <a:effectLst/>
                          <a:latin typeface="メイリオ" panose="020B0604030504040204" pitchFamily="50" charset="-128"/>
                          <a:ea typeface="メイリオ" panose="020B0604030504040204" pitchFamily="50" charset="-128"/>
                        </a:rPr>
                        <a:t>. jpeg</a:t>
                      </a:r>
                      <a:r>
                        <a:rPr lang="ja-JP" sz="1100" kern="0">
                          <a:solidFill>
                            <a:schemeClr val="tx1"/>
                          </a:solidFill>
                          <a:effectLst/>
                          <a:latin typeface="メイリオ" panose="020B0604030504040204" pitchFamily="50" charset="-128"/>
                          <a:ea typeface="メイリオ" panose="020B0604030504040204" pitchFamily="50" charset="-128"/>
                        </a:rPr>
                        <a:t>」）</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1146454"/>
                  </a:ext>
                </a:extLst>
              </a:tr>
              <a:tr h="472889">
                <a:tc>
                  <a:txBody>
                    <a:bodyPr/>
                    <a:lstStyle/>
                    <a:p>
                      <a:pPr algn="just"/>
                      <a:r>
                        <a:rPr lang="ja-JP" sz="1100" kern="0">
                          <a:solidFill>
                            <a:schemeClr val="tx1"/>
                          </a:solidFill>
                          <a:effectLst/>
                          <a:latin typeface="メイリオ" panose="020B0604030504040204" pitchFamily="50" charset="-128"/>
                          <a:ea typeface="メイリオ" panose="020B0604030504040204" pitchFamily="50" charset="-128"/>
                        </a:rPr>
                        <a:t>ファイルサイズ</a:t>
                      </a:r>
                      <a:endParaRPr lang="ja-JP" sz="1000"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US" sz="1100" kern="0" dirty="0">
                          <a:solidFill>
                            <a:schemeClr val="tx1"/>
                          </a:solidFill>
                          <a:effectLst/>
                          <a:latin typeface="メイリオ" panose="020B0604030504040204" pitchFamily="50" charset="-128"/>
                          <a:ea typeface="メイリオ" panose="020B0604030504040204" pitchFamily="50" charset="-128"/>
                        </a:rPr>
                        <a:t>3MB</a:t>
                      </a:r>
                      <a:r>
                        <a:rPr lang="ja-JP" sz="1100" kern="0" dirty="0">
                          <a:solidFill>
                            <a:schemeClr val="tx1"/>
                          </a:solidFill>
                          <a:effectLst/>
                          <a:latin typeface="メイリオ" panose="020B0604030504040204" pitchFamily="50" charset="-128"/>
                          <a:ea typeface="メイリオ" panose="020B0604030504040204" pitchFamily="50" charset="-128"/>
                        </a:rPr>
                        <a:t>以内</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421" marR="624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85232482"/>
                  </a:ext>
                </a:extLst>
              </a:tr>
            </a:tbl>
          </a:graphicData>
        </a:graphic>
      </p:graphicFrame>
      <p:pic>
        <p:nvPicPr>
          <p:cNvPr id="2" name="図 1">
            <a:extLst>
              <a:ext uri="{FF2B5EF4-FFF2-40B4-BE49-F238E27FC236}">
                <a16:creationId xmlns:a16="http://schemas.microsoft.com/office/drawing/2014/main" id="{2626E6CE-D64A-359E-6A9A-1D8E986DA8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007" y="5910105"/>
            <a:ext cx="4804650" cy="2702557"/>
          </a:xfrm>
          <a:prstGeom prst="rect">
            <a:avLst/>
          </a:prstGeom>
        </p:spPr>
      </p:pic>
      <p:pic>
        <p:nvPicPr>
          <p:cNvPr id="3" name="図 2">
            <a:extLst>
              <a:ext uri="{FF2B5EF4-FFF2-40B4-BE49-F238E27FC236}">
                <a16:creationId xmlns:a16="http://schemas.microsoft.com/office/drawing/2014/main" id="{7D016980-4479-FB6F-DE11-7B04E6B488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7007" y="8274070"/>
            <a:ext cx="4804743" cy="2702610"/>
          </a:xfrm>
          <a:prstGeom prst="rect">
            <a:avLst/>
          </a:prstGeom>
        </p:spPr>
      </p:pic>
    </p:spTree>
    <p:extLst>
      <p:ext uri="{BB962C8B-B14F-4D97-AF65-F5344CB8AC3E}">
        <p14:creationId xmlns:p14="http://schemas.microsoft.com/office/powerpoint/2010/main" val="3308656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1BAA87E2-F27E-EB32-8CE8-26798102630F}"/>
              </a:ext>
            </a:extLst>
          </p:cNvPr>
          <p:cNvSpPr/>
          <p:nvPr/>
        </p:nvSpPr>
        <p:spPr>
          <a:xfrm>
            <a:off x="538510" y="1224000"/>
            <a:ext cx="6480000" cy="757670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7" name="正方形/長方形 46">
            <a:extLst>
              <a:ext uri="{FF2B5EF4-FFF2-40B4-BE49-F238E27FC236}">
                <a16:creationId xmlns:a16="http://schemas.microsoft.com/office/drawing/2014/main" id="{E03CADCA-1344-A708-B4A6-8FDB57ACE9D1}"/>
              </a:ext>
            </a:extLst>
          </p:cNvPr>
          <p:cNvSpPr/>
          <p:nvPr/>
        </p:nvSpPr>
        <p:spPr>
          <a:xfrm>
            <a:off x="1092200" y="6344584"/>
            <a:ext cx="5604933" cy="9325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F9FC70A3-DD19-DB1F-B2A8-16900CCCCCC5}"/>
              </a:ext>
            </a:extLst>
          </p:cNvPr>
          <p:cNvSpPr/>
          <p:nvPr/>
        </p:nvSpPr>
        <p:spPr>
          <a:xfrm>
            <a:off x="539749" y="774000"/>
            <a:ext cx="360000" cy="360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Arial Black" panose="020B0A04020102020204" pitchFamily="34" charset="0"/>
                <a:ea typeface="メイリオ" panose="020B0604030504040204" pitchFamily="50" charset="-128"/>
              </a:rPr>
              <a:t>7</a:t>
            </a:r>
            <a:endParaRPr kumimoji="1" lang="ja-JP" altLang="en-US" dirty="0">
              <a:latin typeface="Arial Black" panose="020B0A04020102020204" pitchFamily="34" charset="0"/>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EAE2097D-6890-715F-6C4E-6E069838706E}"/>
              </a:ext>
            </a:extLst>
          </p:cNvPr>
          <p:cNvSpPr txBox="1"/>
          <p:nvPr/>
        </p:nvSpPr>
        <p:spPr>
          <a:xfrm>
            <a:off x="906099" y="822231"/>
            <a:ext cx="6113826" cy="307777"/>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入学前納金及び入学金（前期学費）の支払い</a:t>
            </a:r>
          </a:p>
        </p:txBody>
      </p:sp>
      <p:sp>
        <p:nvSpPr>
          <p:cNvPr id="2" name="テキスト ボックス 1">
            <a:extLst>
              <a:ext uri="{FF2B5EF4-FFF2-40B4-BE49-F238E27FC236}">
                <a16:creationId xmlns:a16="http://schemas.microsoft.com/office/drawing/2014/main" id="{443E21B3-8B36-8820-60FC-59A28015AD02}"/>
              </a:ext>
            </a:extLst>
          </p:cNvPr>
          <p:cNvSpPr txBox="1"/>
          <p:nvPr/>
        </p:nvSpPr>
        <p:spPr>
          <a:xfrm>
            <a:off x="666331" y="1319622"/>
            <a:ext cx="6100167" cy="507831"/>
          </a:xfrm>
          <a:prstGeom prst="rect">
            <a:avLst/>
          </a:prstGeom>
          <a:noFill/>
        </p:spPr>
        <p:txBody>
          <a:bodyPr wrap="square" rtlCol="0">
            <a:spAutoFit/>
          </a:bodyPr>
          <a:lstStyle/>
          <a:p>
            <a:pPr algn="just"/>
            <a:r>
              <a:rPr kumimoji="1" lang="ja-JP" altLang="en-US" sz="1200" dirty="0">
                <a:latin typeface="メイリオ" panose="020B0604030504040204" pitchFamily="50" charset="-128"/>
                <a:ea typeface="メイリオ" panose="020B0604030504040204" pitchFamily="50" charset="-128"/>
              </a:rPr>
              <a:t>出願サイトより、入学前納金及び入学金（前期学費）のお支払いをお願いします。</a:t>
            </a:r>
            <a:endParaRPr kumimoji="1" lang="en-US" altLang="ja-JP" sz="1200" dirty="0">
              <a:latin typeface="メイリオ" panose="020B0604030504040204" pitchFamily="50" charset="-128"/>
              <a:ea typeface="メイリオ" panose="020B0604030504040204" pitchFamily="50" charset="-128"/>
            </a:endParaRPr>
          </a:p>
          <a:p>
            <a:pPr algn="just">
              <a:lnSpc>
                <a:spcPts val="2000"/>
              </a:lnSpc>
            </a:pPr>
            <a:r>
              <a:rPr kumimoji="1" lang="en-US" altLang="ja-JP" sz="10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事務手数料は志願者の負担となります。</a:t>
            </a:r>
          </a:p>
        </p:txBody>
      </p:sp>
      <p:sp>
        <p:nvSpPr>
          <p:cNvPr id="4" name="正方形/長方形 3">
            <a:extLst>
              <a:ext uri="{FF2B5EF4-FFF2-40B4-BE49-F238E27FC236}">
                <a16:creationId xmlns:a16="http://schemas.microsoft.com/office/drawing/2014/main" id="{055E5526-6244-DA15-770B-DD169B1B7CC4}"/>
              </a:ext>
            </a:extLst>
          </p:cNvPr>
          <p:cNvSpPr/>
          <p:nvPr/>
        </p:nvSpPr>
        <p:spPr>
          <a:xfrm>
            <a:off x="719837" y="1881970"/>
            <a:ext cx="6120000" cy="432000"/>
          </a:xfrm>
          <a:prstGeom prst="rect">
            <a:avLst/>
          </a:prstGeom>
          <a:solidFill>
            <a:schemeClr val="bg2">
              <a:lumMod val="50000"/>
            </a:schemeClr>
          </a:solidFill>
          <a:ln>
            <a:noFill/>
          </a:ln>
        </p:spPr>
        <p:style>
          <a:lnRef idx="2">
            <a:schemeClr val="dk1">
              <a:shade val="15000"/>
            </a:schemeClr>
          </a:lnRef>
          <a:fillRef idx="1">
            <a:schemeClr val="dk1"/>
          </a:fillRef>
          <a:effectRef idx="0">
            <a:schemeClr val="dk1"/>
          </a:effectRef>
          <a:fontRef idx="minor">
            <a:schemeClr val="lt1"/>
          </a:fontRef>
        </p:style>
        <p:txBody>
          <a:bodyPr lIns="0" tIns="36000" rIns="0" bIns="0" rtlCol="0" anchor="ctr"/>
          <a:lstStyle/>
          <a:p>
            <a:pPr algn="ctr"/>
            <a:r>
              <a:rPr kumimoji="1" lang="ja-JP" altLang="en-US" sz="1600" b="1" dirty="0">
                <a:solidFill>
                  <a:schemeClr val="bg1"/>
                </a:solidFill>
                <a:latin typeface="メイリオ" panose="020B0604030504040204" pitchFamily="50" charset="-128"/>
                <a:ea typeface="メイリオ" panose="020B0604030504040204" pitchFamily="50" charset="-128"/>
              </a:rPr>
              <a:t>受験料、</a:t>
            </a:r>
            <a:r>
              <a:rPr kumimoji="1" lang="zh-CN" altLang="en-US" sz="1600" b="1" dirty="0">
                <a:solidFill>
                  <a:schemeClr val="bg1"/>
                </a:solidFill>
                <a:latin typeface="メイリオ" panose="020B0604030504040204" pitchFamily="50" charset="-128"/>
                <a:ea typeface="メイリオ" panose="020B0604030504040204" pitchFamily="50" charset="-128"/>
              </a:rPr>
              <a:t>入学前納金</a:t>
            </a:r>
            <a:r>
              <a:rPr kumimoji="1" lang="ja-JP" altLang="en-US" sz="1600" b="1" dirty="0">
                <a:solidFill>
                  <a:schemeClr val="bg1"/>
                </a:solidFill>
                <a:latin typeface="メイリオ" panose="020B0604030504040204" pitchFamily="50" charset="-128"/>
                <a:ea typeface="メイリオ" panose="020B0604030504040204" pitchFamily="50" charset="-128"/>
              </a:rPr>
              <a:t>・</a:t>
            </a:r>
            <a:r>
              <a:rPr kumimoji="1" lang="zh-CN" altLang="en-US" sz="1600" b="1" dirty="0">
                <a:solidFill>
                  <a:schemeClr val="bg1"/>
                </a:solidFill>
                <a:latin typeface="メイリオ" panose="020B0604030504040204" pitchFamily="50" charset="-128"/>
                <a:ea typeface="メイリオ" panose="020B0604030504040204" pitchFamily="50" charset="-128"/>
              </a:rPr>
              <a:t>入学</a:t>
            </a:r>
            <a:r>
              <a:rPr kumimoji="1" lang="ja-JP" altLang="en-US" sz="1600" b="1" dirty="0">
                <a:solidFill>
                  <a:schemeClr val="bg1"/>
                </a:solidFill>
                <a:latin typeface="メイリオ" panose="020B0604030504040204" pitchFamily="50" charset="-128"/>
                <a:ea typeface="メイリオ" panose="020B0604030504040204" pitchFamily="50" charset="-128"/>
              </a:rPr>
              <a:t>金（前期学費）の</a:t>
            </a:r>
            <a:r>
              <a:rPr kumimoji="1" lang="ja-JP" altLang="en-US" sz="1600" b="1" dirty="0">
                <a:latin typeface="メイリオ" panose="020B0604030504040204" pitchFamily="50" charset="-128"/>
                <a:ea typeface="メイリオ" panose="020B0604030504040204" pitchFamily="50" charset="-128"/>
              </a:rPr>
              <a:t>納入方法</a:t>
            </a:r>
          </a:p>
        </p:txBody>
      </p:sp>
      <p:sp>
        <p:nvSpPr>
          <p:cNvPr id="8" name="フリーフォーム: 図形 7">
            <a:extLst>
              <a:ext uri="{FF2B5EF4-FFF2-40B4-BE49-F238E27FC236}">
                <a16:creationId xmlns:a16="http://schemas.microsoft.com/office/drawing/2014/main" id="{60C0EBE6-978E-73AA-0A36-0318925D7DAA}"/>
              </a:ext>
            </a:extLst>
          </p:cNvPr>
          <p:cNvSpPr/>
          <p:nvPr/>
        </p:nvSpPr>
        <p:spPr>
          <a:xfrm>
            <a:off x="743346" y="2811747"/>
            <a:ext cx="262572" cy="270934"/>
          </a:xfrm>
          <a:custGeom>
            <a:avLst/>
            <a:gdLst>
              <a:gd name="connsiteX0" fmla="*/ 127105 w 262572"/>
              <a:gd name="connsiteY0" fmla="*/ 0 h 270934"/>
              <a:gd name="connsiteX1" fmla="*/ 262572 w 262572"/>
              <a:gd name="connsiteY1" fmla="*/ 135467 h 270934"/>
              <a:gd name="connsiteX2" fmla="*/ 127105 w 262572"/>
              <a:gd name="connsiteY2" fmla="*/ 270934 h 270934"/>
              <a:gd name="connsiteX3" fmla="*/ 2284 w 262572"/>
              <a:gd name="connsiteY3" fmla="*/ 188197 h 270934"/>
              <a:gd name="connsiteX4" fmla="*/ 0 w 262572"/>
              <a:gd name="connsiteY4" fmla="*/ 176886 h 270934"/>
              <a:gd name="connsiteX5" fmla="*/ 139518 w 262572"/>
              <a:gd name="connsiteY5" fmla="*/ 176886 h 270934"/>
              <a:gd name="connsiteX6" fmla="*/ 139518 w 262572"/>
              <a:gd name="connsiteY6" fmla="*/ 218304 h 270934"/>
              <a:gd name="connsiteX7" fmla="*/ 222355 w 262572"/>
              <a:gd name="connsiteY7" fmla="*/ 135467 h 270934"/>
              <a:gd name="connsiteX8" fmla="*/ 139518 w 262572"/>
              <a:gd name="connsiteY8" fmla="*/ 52630 h 270934"/>
              <a:gd name="connsiteX9" fmla="*/ 139518 w 262572"/>
              <a:gd name="connsiteY9" fmla="*/ 94049 h 270934"/>
              <a:gd name="connsiteX10" fmla="*/ 0 w 262572"/>
              <a:gd name="connsiteY10" fmla="*/ 94049 h 270934"/>
              <a:gd name="connsiteX11" fmla="*/ 2284 w 262572"/>
              <a:gd name="connsiteY11" fmla="*/ 82737 h 270934"/>
              <a:gd name="connsiteX12" fmla="*/ 127105 w 262572"/>
              <a:gd name="connsiteY12" fmla="*/ 0 h 2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572" h="270934">
                <a:moveTo>
                  <a:pt x="127105" y="0"/>
                </a:moveTo>
                <a:cubicBezTo>
                  <a:pt x="201921" y="0"/>
                  <a:pt x="262572" y="60651"/>
                  <a:pt x="262572" y="135467"/>
                </a:cubicBezTo>
                <a:cubicBezTo>
                  <a:pt x="262572" y="210283"/>
                  <a:pt x="201921" y="270934"/>
                  <a:pt x="127105" y="270934"/>
                </a:cubicBezTo>
                <a:cubicBezTo>
                  <a:pt x="70993" y="270934"/>
                  <a:pt x="22849" y="236818"/>
                  <a:pt x="2284" y="188197"/>
                </a:cubicBezTo>
                <a:lnTo>
                  <a:pt x="0" y="176886"/>
                </a:lnTo>
                <a:lnTo>
                  <a:pt x="139518" y="176886"/>
                </a:lnTo>
                <a:lnTo>
                  <a:pt x="139518" y="218304"/>
                </a:lnTo>
                <a:lnTo>
                  <a:pt x="222355" y="135467"/>
                </a:lnTo>
                <a:lnTo>
                  <a:pt x="139518" y="52630"/>
                </a:lnTo>
                <a:lnTo>
                  <a:pt x="139518" y="94049"/>
                </a:lnTo>
                <a:lnTo>
                  <a:pt x="0" y="94049"/>
                </a:lnTo>
                <a:lnTo>
                  <a:pt x="2284" y="82737"/>
                </a:lnTo>
                <a:cubicBezTo>
                  <a:pt x="22849" y="34116"/>
                  <a:pt x="70993" y="0"/>
                  <a:pt x="127105" y="0"/>
                </a:cubicBezTo>
                <a:close/>
              </a:path>
            </a:pathLst>
          </a:cu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9" name="テキスト ボックス 8">
            <a:extLst>
              <a:ext uri="{FF2B5EF4-FFF2-40B4-BE49-F238E27FC236}">
                <a16:creationId xmlns:a16="http://schemas.microsoft.com/office/drawing/2014/main" id="{5D0FC950-820A-B8A4-A211-41E2951E1785}"/>
              </a:ext>
            </a:extLst>
          </p:cNvPr>
          <p:cNvSpPr txBox="1"/>
          <p:nvPr/>
        </p:nvSpPr>
        <p:spPr>
          <a:xfrm>
            <a:off x="982457" y="2843623"/>
            <a:ext cx="3090010"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クレジットカード決済</a:t>
            </a:r>
          </a:p>
        </p:txBody>
      </p:sp>
      <p:sp>
        <p:nvSpPr>
          <p:cNvPr id="10" name="フリーフォーム: 図形 9">
            <a:extLst>
              <a:ext uri="{FF2B5EF4-FFF2-40B4-BE49-F238E27FC236}">
                <a16:creationId xmlns:a16="http://schemas.microsoft.com/office/drawing/2014/main" id="{7280C359-03A9-2801-8A45-7482754764BD}"/>
              </a:ext>
            </a:extLst>
          </p:cNvPr>
          <p:cNvSpPr/>
          <p:nvPr/>
        </p:nvSpPr>
        <p:spPr>
          <a:xfrm>
            <a:off x="768749" y="4426183"/>
            <a:ext cx="262572" cy="270934"/>
          </a:xfrm>
          <a:custGeom>
            <a:avLst/>
            <a:gdLst>
              <a:gd name="connsiteX0" fmla="*/ 127105 w 262572"/>
              <a:gd name="connsiteY0" fmla="*/ 0 h 270934"/>
              <a:gd name="connsiteX1" fmla="*/ 262572 w 262572"/>
              <a:gd name="connsiteY1" fmla="*/ 135467 h 270934"/>
              <a:gd name="connsiteX2" fmla="*/ 127105 w 262572"/>
              <a:gd name="connsiteY2" fmla="*/ 270934 h 270934"/>
              <a:gd name="connsiteX3" fmla="*/ 2284 w 262572"/>
              <a:gd name="connsiteY3" fmla="*/ 188197 h 270934"/>
              <a:gd name="connsiteX4" fmla="*/ 0 w 262572"/>
              <a:gd name="connsiteY4" fmla="*/ 176886 h 270934"/>
              <a:gd name="connsiteX5" fmla="*/ 139518 w 262572"/>
              <a:gd name="connsiteY5" fmla="*/ 176886 h 270934"/>
              <a:gd name="connsiteX6" fmla="*/ 139518 w 262572"/>
              <a:gd name="connsiteY6" fmla="*/ 218304 h 270934"/>
              <a:gd name="connsiteX7" fmla="*/ 222355 w 262572"/>
              <a:gd name="connsiteY7" fmla="*/ 135467 h 270934"/>
              <a:gd name="connsiteX8" fmla="*/ 139518 w 262572"/>
              <a:gd name="connsiteY8" fmla="*/ 52630 h 270934"/>
              <a:gd name="connsiteX9" fmla="*/ 139518 w 262572"/>
              <a:gd name="connsiteY9" fmla="*/ 94049 h 270934"/>
              <a:gd name="connsiteX10" fmla="*/ 0 w 262572"/>
              <a:gd name="connsiteY10" fmla="*/ 94049 h 270934"/>
              <a:gd name="connsiteX11" fmla="*/ 2284 w 262572"/>
              <a:gd name="connsiteY11" fmla="*/ 82737 h 270934"/>
              <a:gd name="connsiteX12" fmla="*/ 127105 w 262572"/>
              <a:gd name="connsiteY12" fmla="*/ 0 h 2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572" h="270934">
                <a:moveTo>
                  <a:pt x="127105" y="0"/>
                </a:moveTo>
                <a:cubicBezTo>
                  <a:pt x="201921" y="0"/>
                  <a:pt x="262572" y="60651"/>
                  <a:pt x="262572" y="135467"/>
                </a:cubicBezTo>
                <a:cubicBezTo>
                  <a:pt x="262572" y="210283"/>
                  <a:pt x="201921" y="270934"/>
                  <a:pt x="127105" y="270934"/>
                </a:cubicBezTo>
                <a:cubicBezTo>
                  <a:pt x="70993" y="270934"/>
                  <a:pt x="22849" y="236818"/>
                  <a:pt x="2284" y="188197"/>
                </a:cubicBezTo>
                <a:lnTo>
                  <a:pt x="0" y="176886"/>
                </a:lnTo>
                <a:lnTo>
                  <a:pt x="139518" y="176886"/>
                </a:lnTo>
                <a:lnTo>
                  <a:pt x="139518" y="218304"/>
                </a:lnTo>
                <a:lnTo>
                  <a:pt x="222355" y="135467"/>
                </a:lnTo>
                <a:lnTo>
                  <a:pt x="139518" y="52630"/>
                </a:lnTo>
                <a:lnTo>
                  <a:pt x="139518" y="94049"/>
                </a:lnTo>
                <a:lnTo>
                  <a:pt x="0" y="94049"/>
                </a:lnTo>
                <a:lnTo>
                  <a:pt x="2284" y="82737"/>
                </a:lnTo>
                <a:cubicBezTo>
                  <a:pt x="22849" y="34116"/>
                  <a:pt x="70993" y="0"/>
                  <a:pt x="127105" y="0"/>
                </a:cubicBezTo>
                <a:close/>
              </a:path>
            </a:pathLst>
          </a:cu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19" name="テキスト ボックス 18">
            <a:extLst>
              <a:ext uri="{FF2B5EF4-FFF2-40B4-BE49-F238E27FC236}">
                <a16:creationId xmlns:a16="http://schemas.microsoft.com/office/drawing/2014/main" id="{1CC00371-B747-01C5-2478-D99EB580DE19}"/>
              </a:ext>
            </a:extLst>
          </p:cNvPr>
          <p:cNvSpPr txBox="1"/>
          <p:nvPr/>
        </p:nvSpPr>
        <p:spPr>
          <a:xfrm>
            <a:off x="982456" y="3122738"/>
            <a:ext cx="6100167" cy="553998"/>
          </a:xfrm>
          <a:prstGeom prst="rect">
            <a:avLst/>
          </a:prstGeom>
          <a:noFill/>
        </p:spPr>
        <p:txBody>
          <a:bodyPr wrap="square" rtlCol="0">
            <a:spAutoFit/>
          </a:bodyPr>
          <a:lstStyle/>
          <a:p>
            <a:pPr algn="just"/>
            <a:r>
              <a:rPr kumimoji="1" lang="ja-JP" altLang="en-US" sz="1000" dirty="0">
                <a:latin typeface="メイリオ" panose="020B0604030504040204" pitchFamily="50" charset="-128"/>
                <a:ea typeface="メイリオ" panose="020B0604030504040204" pitchFamily="50" charset="-128"/>
              </a:rPr>
              <a:t>出願登録画面より直接支払いが可能です。</a:t>
            </a:r>
            <a:endParaRPr kumimoji="1" lang="en-US" altLang="ja-JP" sz="1000" dirty="0">
              <a:latin typeface="メイリオ" panose="020B0604030504040204" pitchFamily="50" charset="-128"/>
              <a:ea typeface="メイリオ" panose="020B0604030504040204" pitchFamily="50" charset="-128"/>
            </a:endParaRPr>
          </a:p>
          <a:p>
            <a:pPr algn="just"/>
            <a:r>
              <a:rPr kumimoji="1" lang="ja-JP" altLang="en-US" sz="1000" dirty="0">
                <a:latin typeface="メイリオ" panose="020B0604030504040204" pitchFamily="50" charset="-128"/>
                <a:ea typeface="メイリオ" panose="020B0604030504040204" pitchFamily="50" charset="-128"/>
              </a:rPr>
              <a:t>支払可能な国際ブランド：</a:t>
            </a:r>
            <a:r>
              <a:rPr kumimoji="1" lang="en-US" altLang="ja-JP" sz="1000" dirty="0">
                <a:latin typeface="メイリオ" panose="020B0604030504040204" pitchFamily="50" charset="-128"/>
                <a:ea typeface="メイリオ" panose="020B0604030504040204" pitchFamily="50" charset="-128"/>
              </a:rPr>
              <a:t>VISA</a:t>
            </a:r>
            <a:r>
              <a:rPr kumimoji="1" lang="ja-JP" altLang="en-US" sz="1000" dirty="0">
                <a:latin typeface="メイリオ" panose="020B0604030504040204" pitchFamily="50" charset="-128"/>
                <a:ea typeface="メイリオ" panose="020B0604030504040204" pitchFamily="50" charset="-128"/>
              </a:rPr>
              <a:t> </a:t>
            </a:r>
            <a:r>
              <a:rPr kumimoji="1" lang="en-US" altLang="ja-JP" sz="1000" dirty="0">
                <a:latin typeface="メイリオ" panose="020B0604030504040204" pitchFamily="50" charset="-128"/>
                <a:ea typeface="メイリオ" panose="020B0604030504040204" pitchFamily="50" charset="-128"/>
              </a:rPr>
              <a:t>/ Mastercard</a:t>
            </a:r>
            <a:r>
              <a:rPr kumimoji="1" lang="ja-JP" altLang="en-US" sz="1000" dirty="0">
                <a:latin typeface="メイリオ" panose="020B0604030504040204" pitchFamily="50" charset="-128"/>
                <a:ea typeface="メイリオ" panose="020B0604030504040204" pitchFamily="50" charset="-128"/>
              </a:rPr>
              <a:t> </a:t>
            </a:r>
            <a:r>
              <a:rPr kumimoji="1" lang="en-US" altLang="ja-JP" sz="10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 </a:t>
            </a:r>
            <a:r>
              <a:rPr kumimoji="1" lang="en-US" altLang="ja-JP" sz="1000" dirty="0">
                <a:latin typeface="メイリオ" panose="020B0604030504040204" pitchFamily="50" charset="-128"/>
                <a:ea typeface="メイリオ" panose="020B0604030504040204" pitchFamily="50" charset="-128"/>
              </a:rPr>
              <a:t>Diners Club</a:t>
            </a:r>
            <a:r>
              <a:rPr kumimoji="1" lang="ja-JP" altLang="en-US" sz="1000" dirty="0">
                <a:latin typeface="メイリオ" panose="020B0604030504040204" pitchFamily="50" charset="-128"/>
                <a:ea typeface="メイリオ" panose="020B0604030504040204" pitchFamily="50" charset="-128"/>
              </a:rPr>
              <a:t> </a:t>
            </a:r>
            <a:r>
              <a:rPr kumimoji="1" lang="en-US" altLang="ja-JP" sz="1000" dirty="0">
                <a:latin typeface="メイリオ" panose="020B0604030504040204" pitchFamily="50" charset="-128"/>
                <a:ea typeface="メイリオ" panose="020B0604030504040204" pitchFamily="50" charset="-128"/>
              </a:rPr>
              <a:t>/ American Express/ JCB</a:t>
            </a:r>
          </a:p>
          <a:p>
            <a:pPr algn="just"/>
            <a:r>
              <a:rPr kumimoji="1" lang="en-US" altLang="ja-JP" sz="10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カード券面に下記のマークがついているカードであれば、発行会社・国に関わらず利用可能です。</a:t>
            </a:r>
          </a:p>
        </p:txBody>
      </p:sp>
      <p:sp>
        <p:nvSpPr>
          <p:cNvPr id="22" name="テキスト ボックス 21">
            <a:extLst>
              <a:ext uri="{FF2B5EF4-FFF2-40B4-BE49-F238E27FC236}">
                <a16:creationId xmlns:a16="http://schemas.microsoft.com/office/drawing/2014/main" id="{0E269E04-41F2-F4C3-4F69-68F0602D9D75}"/>
              </a:ext>
            </a:extLst>
          </p:cNvPr>
          <p:cNvSpPr txBox="1"/>
          <p:nvPr/>
        </p:nvSpPr>
        <p:spPr>
          <a:xfrm>
            <a:off x="666331" y="2425468"/>
            <a:ext cx="6100167" cy="276999"/>
          </a:xfrm>
          <a:prstGeom prst="rect">
            <a:avLst/>
          </a:prstGeom>
          <a:noFill/>
        </p:spPr>
        <p:txBody>
          <a:bodyPr wrap="square" rtlCol="0">
            <a:spAutoFit/>
          </a:bodyPr>
          <a:lstStyle/>
          <a:p>
            <a:pPr algn="just"/>
            <a:r>
              <a:rPr kumimoji="1" lang="ja-JP" altLang="en-US" sz="1200" dirty="0">
                <a:latin typeface="メイリオ" panose="020B0604030504040204" pitchFamily="50" charset="-128"/>
                <a:ea typeface="メイリオ" panose="020B0604030504040204" pitchFamily="50" charset="-128"/>
              </a:rPr>
              <a:t>以下に記載するいずれかの支払い方法を選択</a:t>
            </a:r>
            <a:r>
              <a:rPr kumimoji="1" lang="ja-JP" altLang="en-US" sz="1200">
                <a:latin typeface="メイリオ" panose="020B0604030504040204" pitchFamily="50" charset="-128"/>
                <a:ea typeface="メイリオ" panose="020B0604030504040204" pitchFamily="50" charset="-128"/>
              </a:rPr>
              <a:t>してお支払いください</a:t>
            </a:r>
            <a:r>
              <a:rPr kumimoji="1" lang="ja-JP" altLang="en-US" sz="1200" dirty="0">
                <a:latin typeface="メイリオ" panose="020B0604030504040204" pitchFamily="50" charset="-128"/>
                <a:ea typeface="メイリオ" panose="020B0604030504040204" pitchFamily="50" charset="-128"/>
              </a:rPr>
              <a:t>。</a:t>
            </a:r>
            <a:endParaRPr kumimoji="1" lang="ja-JP" altLang="en-US" sz="10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4C930686-C0DD-0538-4179-CBB6ACA62F25}"/>
              </a:ext>
            </a:extLst>
          </p:cNvPr>
          <p:cNvSpPr txBox="1"/>
          <p:nvPr/>
        </p:nvSpPr>
        <p:spPr>
          <a:xfrm>
            <a:off x="982456" y="4743239"/>
            <a:ext cx="6100167" cy="246221"/>
          </a:xfrm>
          <a:prstGeom prst="rect">
            <a:avLst/>
          </a:prstGeom>
          <a:noFill/>
        </p:spPr>
        <p:txBody>
          <a:bodyPr wrap="square" rtlCol="0">
            <a:spAutoFit/>
          </a:bodyPr>
          <a:lstStyle/>
          <a:p>
            <a:pPr algn="just"/>
            <a:r>
              <a:rPr kumimoji="1" lang="ja-JP" altLang="en-US" sz="1000" dirty="0">
                <a:latin typeface="メイリオ" panose="020B0604030504040204" pitchFamily="50" charset="-128"/>
                <a:ea typeface="メイリオ" panose="020B0604030504040204" pitchFamily="50" charset="-128"/>
              </a:rPr>
              <a:t>コンビニ毎の支払い方法は、コンビニ選択後にメールにてご案内します。</a:t>
            </a:r>
          </a:p>
        </p:txBody>
      </p:sp>
      <p:pic>
        <p:nvPicPr>
          <p:cNvPr id="23" name="図 22">
            <a:extLst>
              <a:ext uri="{FF2B5EF4-FFF2-40B4-BE49-F238E27FC236}">
                <a16:creationId xmlns:a16="http://schemas.microsoft.com/office/drawing/2014/main" id="{7B081C72-9BEC-6C7D-67F5-C37D4AB71D8C}"/>
              </a:ext>
            </a:extLst>
          </p:cNvPr>
          <p:cNvPicPr>
            <a:picLocks noChangeAspect="1"/>
          </p:cNvPicPr>
          <p:nvPr/>
        </p:nvPicPr>
        <p:blipFill rotWithShape="1">
          <a:blip r:embed="rId2">
            <a:grayscl/>
            <a:extLst>
              <a:ext uri="{28A0092B-C50C-407E-A947-70E740481C1C}">
                <a14:useLocalDpi xmlns:a14="http://schemas.microsoft.com/office/drawing/2010/main" val="0"/>
              </a:ext>
            </a:extLst>
          </a:blip>
          <a:srcRect t="21234" r="54997" b="33749"/>
          <a:stretch/>
        </p:blipFill>
        <p:spPr bwMode="auto">
          <a:xfrm>
            <a:off x="1182494" y="3682353"/>
            <a:ext cx="2990850" cy="504825"/>
          </a:xfrm>
          <a:prstGeom prst="rect">
            <a:avLst/>
          </a:prstGeom>
          <a:ln>
            <a:noFill/>
          </a:ln>
          <a:extLst>
            <a:ext uri="{53640926-AAD7-44D8-BBD7-CCE9431645EC}">
              <a14:shadowObscured xmlns:a14="http://schemas.microsoft.com/office/drawing/2010/main"/>
            </a:ext>
          </a:extLst>
        </p:spPr>
      </p:pic>
      <p:sp>
        <p:nvSpPr>
          <p:cNvPr id="32" name="フリーフォーム: 図形 31">
            <a:extLst>
              <a:ext uri="{FF2B5EF4-FFF2-40B4-BE49-F238E27FC236}">
                <a16:creationId xmlns:a16="http://schemas.microsoft.com/office/drawing/2014/main" id="{A0E09B3C-87E8-0085-6D42-BD0EBFCCF418}"/>
              </a:ext>
            </a:extLst>
          </p:cNvPr>
          <p:cNvSpPr/>
          <p:nvPr/>
        </p:nvSpPr>
        <p:spPr>
          <a:xfrm>
            <a:off x="768749" y="5738101"/>
            <a:ext cx="262572" cy="270934"/>
          </a:xfrm>
          <a:custGeom>
            <a:avLst/>
            <a:gdLst>
              <a:gd name="connsiteX0" fmla="*/ 127105 w 262572"/>
              <a:gd name="connsiteY0" fmla="*/ 0 h 270934"/>
              <a:gd name="connsiteX1" fmla="*/ 262572 w 262572"/>
              <a:gd name="connsiteY1" fmla="*/ 135467 h 270934"/>
              <a:gd name="connsiteX2" fmla="*/ 127105 w 262572"/>
              <a:gd name="connsiteY2" fmla="*/ 270934 h 270934"/>
              <a:gd name="connsiteX3" fmla="*/ 2284 w 262572"/>
              <a:gd name="connsiteY3" fmla="*/ 188197 h 270934"/>
              <a:gd name="connsiteX4" fmla="*/ 0 w 262572"/>
              <a:gd name="connsiteY4" fmla="*/ 176886 h 270934"/>
              <a:gd name="connsiteX5" fmla="*/ 139518 w 262572"/>
              <a:gd name="connsiteY5" fmla="*/ 176886 h 270934"/>
              <a:gd name="connsiteX6" fmla="*/ 139518 w 262572"/>
              <a:gd name="connsiteY6" fmla="*/ 218304 h 270934"/>
              <a:gd name="connsiteX7" fmla="*/ 222355 w 262572"/>
              <a:gd name="connsiteY7" fmla="*/ 135467 h 270934"/>
              <a:gd name="connsiteX8" fmla="*/ 139518 w 262572"/>
              <a:gd name="connsiteY8" fmla="*/ 52630 h 270934"/>
              <a:gd name="connsiteX9" fmla="*/ 139518 w 262572"/>
              <a:gd name="connsiteY9" fmla="*/ 94049 h 270934"/>
              <a:gd name="connsiteX10" fmla="*/ 0 w 262572"/>
              <a:gd name="connsiteY10" fmla="*/ 94049 h 270934"/>
              <a:gd name="connsiteX11" fmla="*/ 2284 w 262572"/>
              <a:gd name="connsiteY11" fmla="*/ 82737 h 270934"/>
              <a:gd name="connsiteX12" fmla="*/ 127105 w 262572"/>
              <a:gd name="connsiteY12" fmla="*/ 0 h 2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572" h="270934">
                <a:moveTo>
                  <a:pt x="127105" y="0"/>
                </a:moveTo>
                <a:cubicBezTo>
                  <a:pt x="201921" y="0"/>
                  <a:pt x="262572" y="60651"/>
                  <a:pt x="262572" y="135467"/>
                </a:cubicBezTo>
                <a:cubicBezTo>
                  <a:pt x="262572" y="210283"/>
                  <a:pt x="201921" y="270934"/>
                  <a:pt x="127105" y="270934"/>
                </a:cubicBezTo>
                <a:cubicBezTo>
                  <a:pt x="70993" y="270934"/>
                  <a:pt x="22849" y="236818"/>
                  <a:pt x="2284" y="188197"/>
                </a:cubicBezTo>
                <a:lnTo>
                  <a:pt x="0" y="176886"/>
                </a:lnTo>
                <a:lnTo>
                  <a:pt x="139518" y="176886"/>
                </a:lnTo>
                <a:lnTo>
                  <a:pt x="139518" y="218304"/>
                </a:lnTo>
                <a:lnTo>
                  <a:pt x="222355" y="135467"/>
                </a:lnTo>
                <a:lnTo>
                  <a:pt x="139518" y="52630"/>
                </a:lnTo>
                <a:lnTo>
                  <a:pt x="139518" y="94049"/>
                </a:lnTo>
                <a:lnTo>
                  <a:pt x="0" y="94049"/>
                </a:lnTo>
                <a:lnTo>
                  <a:pt x="2284" y="82737"/>
                </a:lnTo>
                <a:cubicBezTo>
                  <a:pt x="22849" y="34116"/>
                  <a:pt x="70993" y="0"/>
                  <a:pt x="127105" y="0"/>
                </a:cubicBezTo>
                <a:close/>
              </a:path>
            </a:pathLst>
          </a:cu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33" name="テキスト ボックス 32">
            <a:extLst>
              <a:ext uri="{FF2B5EF4-FFF2-40B4-BE49-F238E27FC236}">
                <a16:creationId xmlns:a16="http://schemas.microsoft.com/office/drawing/2014/main" id="{FCE561D9-EBBE-7781-317B-91158DF0EC51}"/>
              </a:ext>
            </a:extLst>
          </p:cNvPr>
          <p:cNvSpPr txBox="1"/>
          <p:nvPr/>
        </p:nvSpPr>
        <p:spPr>
          <a:xfrm>
            <a:off x="990925" y="5761510"/>
            <a:ext cx="5586293" cy="276999"/>
          </a:xfrm>
          <a:prstGeom prst="rect">
            <a:avLst/>
          </a:prstGeom>
          <a:noFill/>
        </p:spPr>
        <p:txBody>
          <a:bodyPr wrap="square" rtlCol="0">
            <a:spAutoFit/>
          </a:bodyPr>
          <a:lstStyle/>
          <a:p>
            <a:r>
              <a:rPr kumimoji="1" lang="en-US" altLang="ja-JP" sz="1200" b="1" dirty="0">
                <a:latin typeface="メイリオ" panose="020B0604030504040204" pitchFamily="50" charset="-128"/>
                <a:ea typeface="メイリオ" panose="020B0604030504040204" pitchFamily="50" charset="-128"/>
              </a:rPr>
              <a:t>ATM</a:t>
            </a:r>
            <a:r>
              <a:rPr kumimoji="1" lang="ja-JP" altLang="en-US" sz="1200" b="1" dirty="0">
                <a:latin typeface="メイリオ" panose="020B0604030504040204" pitchFamily="50" charset="-128"/>
                <a:ea typeface="メイリオ" panose="020B0604030504040204" pitchFamily="50" charset="-128"/>
              </a:rPr>
              <a:t>決済（ペイジー）および、各銀行のネットサービス決済（ペイジー）</a:t>
            </a:r>
          </a:p>
        </p:txBody>
      </p:sp>
      <p:sp>
        <p:nvSpPr>
          <p:cNvPr id="34" name="テキスト ボックス 33">
            <a:extLst>
              <a:ext uri="{FF2B5EF4-FFF2-40B4-BE49-F238E27FC236}">
                <a16:creationId xmlns:a16="http://schemas.microsoft.com/office/drawing/2014/main" id="{6717269F-63A4-BF48-16D9-EED00D959628}"/>
              </a:ext>
            </a:extLst>
          </p:cNvPr>
          <p:cNvSpPr txBox="1"/>
          <p:nvPr/>
        </p:nvSpPr>
        <p:spPr>
          <a:xfrm>
            <a:off x="982456" y="6055157"/>
            <a:ext cx="6100167" cy="246221"/>
          </a:xfrm>
          <a:prstGeom prst="rect">
            <a:avLst/>
          </a:prstGeom>
          <a:noFill/>
        </p:spPr>
        <p:txBody>
          <a:bodyPr wrap="square" rtlCol="0">
            <a:spAutoFit/>
          </a:bodyPr>
          <a:lstStyle/>
          <a:p>
            <a:pPr algn="just"/>
            <a:r>
              <a:rPr kumimoji="1" lang="ja-JP" altLang="en-US" sz="1000" dirty="0">
                <a:latin typeface="メイリオ" panose="020B0604030504040204" pitchFamily="50" charset="-128"/>
                <a:ea typeface="メイリオ" panose="020B0604030504040204" pitchFamily="50" charset="-128"/>
              </a:rPr>
              <a:t>ペイジーマークのある</a:t>
            </a:r>
            <a:r>
              <a:rPr kumimoji="1" lang="en-US" altLang="ja-JP" sz="1000" dirty="0">
                <a:latin typeface="メイリオ" panose="020B0604030504040204" pitchFamily="50" charset="-128"/>
                <a:ea typeface="メイリオ" panose="020B0604030504040204" pitchFamily="50" charset="-128"/>
              </a:rPr>
              <a:t>ATM</a:t>
            </a:r>
            <a:r>
              <a:rPr kumimoji="1" lang="ja-JP" altLang="en-US" sz="1000" dirty="0">
                <a:latin typeface="メイリオ" panose="020B0604030504040204" pitchFamily="50" charset="-128"/>
                <a:ea typeface="メイリオ" panose="020B0604030504040204" pitchFamily="50" charset="-128"/>
              </a:rPr>
              <a:t>、または銀行のネットサービスよりお支払いが可能です。</a:t>
            </a:r>
          </a:p>
        </p:txBody>
      </p:sp>
      <p:sp>
        <p:nvSpPr>
          <p:cNvPr id="42" name="テキスト ボックス 41">
            <a:extLst>
              <a:ext uri="{FF2B5EF4-FFF2-40B4-BE49-F238E27FC236}">
                <a16:creationId xmlns:a16="http://schemas.microsoft.com/office/drawing/2014/main" id="{8656228A-74C7-4EF4-7AD3-6F9B5A062A81}"/>
              </a:ext>
            </a:extLst>
          </p:cNvPr>
          <p:cNvSpPr txBox="1"/>
          <p:nvPr/>
        </p:nvSpPr>
        <p:spPr>
          <a:xfrm>
            <a:off x="2065867" y="6691225"/>
            <a:ext cx="2051050" cy="507831"/>
          </a:xfrm>
          <a:prstGeom prst="rect">
            <a:avLst/>
          </a:prstGeom>
          <a:noFill/>
        </p:spPr>
        <p:txBody>
          <a:bodyPr wrap="square" rtlCol="0">
            <a:spAutoFit/>
          </a:bodyPr>
          <a:lstStyle/>
          <a:p>
            <a:r>
              <a:rPr lang="ja-JP" altLang="ja-JP" sz="900" dirty="0">
                <a:effectLst/>
                <a:latin typeface="メイリオ" panose="020B0604030504040204" pitchFamily="50" charset="-128"/>
                <a:ea typeface="メイリオ" panose="020B0604030504040204" pitchFamily="50" charset="-128"/>
                <a:cs typeface="ＭＳ Ｐゴシック" panose="020B0600070205080204" pitchFamily="50" charset="-128"/>
              </a:rPr>
              <a:t>１「税金・料金払込」を選択</a:t>
            </a:r>
          </a:p>
          <a:p>
            <a:r>
              <a:rPr lang="ja-JP" altLang="ja-JP" sz="900" dirty="0">
                <a:effectLst/>
                <a:latin typeface="メイリオ" panose="020B0604030504040204" pitchFamily="50" charset="-128"/>
                <a:ea typeface="メイリオ" panose="020B0604030504040204" pitchFamily="50" charset="-128"/>
                <a:cs typeface="ＭＳ Ｐゴシック" panose="020B0600070205080204" pitchFamily="50" charset="-128"/>
              </a:rPr>
              <a:t>２　お客様番号、確認番号を入力</a:t>
            </a:r>
            <a:endParaRPr lang="en-US" altLang="ja-JP" sz="900" dirty="0">
              <a:latin typeface="メイリオ" panose="020B0604030504040204" pitchFamily="50" charset="-128"/>
              <a:ea typeface="メイリオ" panose="020B0604030504040204" pitchFamily="50" charset="-128"/>
              <a:cs typeface="ＭＳ Ｐゴシック" panose="020B0600070205080204" pitchFamily="50" charset="-128"/>
            </a:endParaRPr>
          </a:p>
          <a:p>
            <a:r>
              <a:rPr lang="ja-JP" altLang="ja-JP" sz="900" dirty="0">
                <a:effectLst/>
                <a:latin typeface="メイリオ" panose="020B0604030504040204" pitchFamily="50" charset="-128"/>
                <a:ea typeface="メイリオ" panose="020B0604030504040204" pitchFamily="50" charset="-128"/>
                <a:cs typeface="ＭＳ Ｐゴシック" panose="020B0600070205080204" pitchFamily="50" charset="-128"/>
              </a:rPr>
              <a:t>３　支払方法を選択</a:t>
            </a:r>
          </a:p>
        </p:txBody>
      </p:sp>
      <p:sp>
        <p:nvSpPr>
          <p:cNvPr id="43" name="四角形: 角を丸くする 42">
            <a:extLst>
              <a:ext uri="{FF2B5EF4-FFF2-40B4-BE49-F238E27FC236}">
                <a16:creationId xmlns:a16="http://schemas.microsoft.com/office/drawing/2014/main" id="{D1522F72-3352-66D8-143F-8D756BB6EAC1}"/>
              </a:ext>
            </a:extLst>
          </p:cNvPr>
          <p:cNvSpPr/>
          <p:nvPr/>
        </p:nvSpPr>
        <p:spPr>
          <a:xfrm>
            <a:off x="2129053" y="6489875"/>
            <a:ext cx="2052000" cy="180000"/>
          </a:xfrm>
          <a:prstGeom prst="roundRect">
            <a:avLst>
              <a:gd name="adj" fmla="val 50000"/>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700" b="1" dirty="0">
                <a:latin typeface="メイリオ" panose="020B0604030504040204" pitchFamily="50" charset="-128"/>
                <a:ea typeface="メイリオ" panose="020B0604030504040204" pitchFamily="50" charset="-128"/>
              </a:rPr>
              <a:t>ATM</a:t>
            </a:r>
            <a:r>
              <a:rPr kumimoji="1" lang="ja-JP" altLang="en-US" sz="700" b="1" dirty="0">
                <a:latin typeface="メイリオ" panose="020B0604030504040204" pitchFamily="50" charset="-128"/>
                <a:ea typeface="メイリオ" panose="020B0604030504040204" pitchFamily="50" charset="-128"/>
              </a:rPr>
              <a:t>操作方法</a:t>
            </a:r>
          </a:p>
        </p:txBody>
      </p:sp>
      <p:sp>
        <p:nvSpPr>
          <p:cNvPr id="45" name="四角形: 角を丸くする 44">
            <a:extLst>
              <a:ext uri="{FF2B5EF4-FFF2-40B4-BE49-F238E27FC236}">
                <a16:creationId xmlns:a16="http://schemas.microsoft.com/office/drawing/2014/main" id="{FF5FF2E1-10F7-8B32-282B-DB1280C17634}"/>
              </a:ext>
            </a:extLst>
          </p:cNvPr>
          <p:cNvSpPr/>
          <p:nvPr/>
        </p:nvSpPr>
        <p:spPr>
          <a:xfrm>
            <a:off x="4323014" y="6489875"/>
            <a:ext cx="2160000" cy="180000"/>
          </a:xfrm>
          <a:prstGeom prst="roundRect">
            <a:avLst>
              <a:gd name="adj" fmla="val 50000"/>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700" b="1" dirty="0">
                <a:latin typeface="メイリオ" panose="020B0604030504040204" pitchFamily="50" charset="-128"/>
                <a:ea typeface="メイリオ" panose="020B0604030504040204" pitchFamily="50" charset="-128"/>
              </a:rPr>
              <a:t>銀行のネットサービス（利用可能な銀行の例）</a:t>
            </a:r>
          </a:p>
        </p:txBody>
      </p:sp>
      <p:sp>
        <p:nvSpPr>
          <p:cNvPr id="46" name="テキスト ボックス 45">
            <a:extLst>
              <a:ext uri="{FF2B5EF4-FFF2-40B4-BE49-F238E27FC236}">
                <a16:creationId xmlns:a16="http://schemas.microsoft.com/office/drawing/2014/main" id="{F9971064-E9B0-86F8-F039-16EFDC8318F5}"/>
              </a:ext>
            </a:extLst>
          </p:cNvPr>
          <p:cNvSpPr txBox="1"/>
          <p:nvPr/>
        </p:nvSpPr>
        <p:spPr>
          <a:xfrm>
            <a:off x="4323014" y="6691225"/>
            <a:ext cx="2051050" cy="507831"/>
          </a:xfrm>
          <a:prstGeom prst="rect">
            <a:avLst/>
          </a:prstGeom>
          <a:noFill/>
        </p:spPr>
        <p:txBody>
          <a:bodyPr wrap="square" rtlCol="0">
            <a:spAutoFit/>
          </a:bodyPr>
          <a:lstStyle/>
          <a:p>
            <a:r>
              <a:rPr lang="ja-JP" altLang="en-US" sz="900" dirty="0">
                <a:latin typeface="メイリオ" panose="020B0604030504040204" pitchFamily="50" charset="-128"/>
                <a:ea typeface="メイリオ" panose="020B0604030504040204" pitchFamily="50" charset="-128"/>
                <a:cs typeface="ＭＳ Ｐゴシック" panose="020B0600070205080204" pitchFamily="50" charset="-128"/>
              </a:rPr>
              <a:t>ゆうちょ銀行、三菱</a:t>
            </a:r>
            <a:r>
              <a:rPr lang="en-US" altLang="ja-JP" sz="900" dirty="0">
                <a:latin typeface="メイリオ" panose="020B0604030504040204" pitchFamily="50" charset="-128"/>
                <a:ea typeface="メイリオ" panose="020B0604030504040204" pitchFamily="50" charset="-128"/>
                <a:cs typeface="ＭＳ Ｐゴシック" panose="020B0600070205080204" pitchFamily="50" charset="-128"/>
              </a:rPr>
              <a:t>UFJ</a:t>
            </a:r>
            <a:r>
              <a:rPr lang="ja-JP" altLang="en-US" sz="900" dirty="0">
                <a:latin typeface="メイリオ" panose="020B0604030504040204" pitchFamily="50" charset="-128"/>
                <a:ea typeface="メイリオ" panose="020B0604030504040204" pitchFamily="50" charset="-128"/>
                <a:cs typeface="ＭＳ Ｐゴシック" panose="020B0600070205080204" pitchFamily="50" charset="-128"/>
              </a:rPr>
              <a:t>銀行、三井住友銀行、みずほ銀行、りそな銀行　等</a:t>
            </a:r>
            <a:endParaRPr lang="ja-JP" altLang="ja-JP" sz="900" dirty="0">
              <a:effectLst/>
              <a:latin typeface="メイリオ" panose="020B0604030504040204" pitchFamily="50" charset="-128"/>
              <a:ea typeface="メイリオ" panose="020B0604030504040204" pitchFamily="50" charset="-128"/>
              <a:cs typeface="ＭＳ Ｐゴシック" panose="020B0600070205080204" pitchFamily="50" charset="-128"/>
            </a:endParaRPr>
          </a:p>
        </p:txBody>
      </p:sp>
      <p:sp>
        <p:nvSpPr>
          <p:cNvPr id="48" name="フリーフォーム: 図形 47">
            <a:extLst>
              <a:ext uri="{FF2B5EF4-FFF2-40B4-BE49-F238E27FC236}">
                <a16:creationId xmlns:a16="http://schemas.microsoft.com/office/drawing/2014/main" id="{3EA1AD06-C689-4105-CFEF-96783160867B}"/>
              </a:ext>
            </a:extLst>
          </p:cNvPr>
          <p:cNvSpPr/>
          <p:nvPr/>
        </p:nvSpPr>
        <p:spPr>
          <a:xfrm>
            <a:off x="768749" y="7445004"/>
            <a:ext cx="262572" cy="270934"/>
          </a:xfrm>
          <a:custGeom>
            <a:avLst/>
            <a:gdLst>
              <a:gd name="connsiteX0" fmla="*/ 127105 w 262572"/>
              <a:gd name="connsiteY0" fmla="*/ 0 h 270934"/>
              <a:gd name="connsiteX1" fmla="*/ 262572 w 262572"/>
              <a:gd name="connsiteY1" fmla="*/ 135467 h 270934"/>
              <a:gd name="connsiteX2" fmla="*/ 127105 w 262572"/>
              <a:gd name="connsiteY2" fmla="*/ 270934 h 270934"/>
              <a:gd name="connsiteX3" fmla="*/ 2284 w 262572"/>
              <a:gd name="connsiteY3" fmla="*/ 188197 h 270934"/>
              <a:gd name="connsiteX4" fmla="*/ 0 w 262572"/>
              <a:gd name="connsiteY4" fmla="*/ 176886 h 270934"/>
              <a:gd name="connsiteX5" fmla="*/ 139518 w 262572"/>
              <a:gd name="connsiteY5" fmla="*/ 176886 h 270934"/>
              <a:gd name="connsiteX6" fmla="*/ 139518 w 262572"/>
              <a:gd name="connsiteY6" fmla="*/ 218304 h 270934"/>
              <a:gd name="connsiteX7" fmla="*/ 222355 w 262572"/>
              <a:gd name="connsiteY7" fmla="*/ 135467 h 270934"/>
              <a:gd name="connsiteX8" fmla="*/ 139518 w 262572"/>
              <a:gd name="connsiteY8" fmla="*/ 52630 h 270934"/>
              <a:gd name="connsiteX9" fmla="*/ 139518 w 262572"/>
              <a:gd name="connsiteY9" fmla="*/ 94049 h 270934"/>
              <a:gd name="connsiteX10" fmla="*/ 0 w 262572"/>
              <a:gd name="connsiteY10" fmla="*/ 94049 h 270934"/>
              <a:gd name="connsiteX11" fmla="*/ 2284 w 262572"/>
              <a:gd name="connsiteY11" fmla="*/ 82737 h 270934"/>
              <a:gd name="connsiteX12" fmla="*/ 127105 w 262572"/>
              <a:gd name="connsiteY12" fmla="*/ 0 h 2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572" h="270934">
                <a:moveTo>
                  <a:pt x="127105" y="0"/>
                </a:moveTo>
                <a:cubicBezTo>
                  <a:pt x="201921" y="0"/>
                  <a:pt x="262572" y="60651"/>
                  <a:pt x="262572" y="135467"/>
                </a:cubicBezTo>
                <a:cubicBezTo>
                  <a:pt x="262572" y="210283"/>
                  <a:pt x="201921" y="270934"/>
                  <a:pt x="127105" y="270934"/>
                </a:cubicBezTo>
                <a:cubicBezTo>
                  <a:pt x="70993" y="270934"/>
                  <a:pt x="22849" y="236818"/>
                  <a:pt x="2284" y="188197"/>
                </a:cubicBezTo>
                <a:lnTo>
                  <a:pt x="0" y="176886"/>
                </a:lnTo>
                <a:lnTo>
                  <a:pt x="139518" y="176886"/>
                </a:lnTo>
                <a:lnTo>
                  <a:pt x="139518" y="218304"/>
                </a:lnTo>
                <a:lnTo>
                  <a:pt x="222355" y="135467"/>
                </a:lnTo>
                <a:lnTo>
                  <a:pt x="139518" y="52630"/>
                </a:lnTo>
                <a:lnTo>
                  <a:pt x="139518" y="94049"/>
                </a:lnTo>
                <a:lnTo>
                  <a:pt x="0" y="94049"/>
                </a:lnTo>
                <a:lnTo>
                  <a:pt x="2284" y="82737"/>
                </a:lnTo>
                <a:cubicBezTo>
                  <a:pt x="22849" y="34116"/>
                  <a:pt x="70993" y="0"/>
                  <a:pt x="127105" y="0"/>
                </a:cubicBezTo>
                <a:close/>
              </a:path>
            </a:pathLst>
          </a:cu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49" name="テキスト ボックス 48">
            <a:extLst>
              <a:ext uri="{FF2B5EF4-FFF2-40B4-BE49-F238E27FC236}">
                <a16:creationId xmlns:a16="http://schemas.microsoft.com/office/drawing/2014/main" id="{1DA23B8B-7733-755B-7714-DEDE0B4F2022}"/>
              </a:ext>
            </a:extLst>
          </p:cNvPr>
          <p:cNvSpPr txBox="1"/>
          <p:nvPr/>
        </p:nvSpPr>
        <p:spPr>
          <a:xfrm>
            <a:off x="990925" y="7468413"/>
            <a:ext cx="5586293"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銀行窓口振込み（入学前納金、入学金（前期学費）のみご利用できます）</a:t>
            </a:r>
          </a:p>
        </p:txBody>
      </p:sp>
      <p:sp>
        <p:nvSpPr>
          <p:cNvPr id="50" name="テキスト ボックス 49">
            <a:extLst>
              <a:ext uri="{FF2B5EF4-FFF2-40B4-BE49-F238E27FC236}">
                <a16:creationId xmlns:a16="http://schemas.microsoft.com/office/drawing/2014/main" id="{44957DAC-98CC-DDF8-4928-D9D60BED6B51}"/>
              </a:ext>
            </a:extLst>
          </p:cNvPr>
          <p:cNvSpPr txBox="1"/>
          <p:nvPr/>
        </p:nvSpPr>
        <p:spPr>
          <a:xfrm>
            <a:off x="982456" y="7762060"/>
            <a:ext cx="6100167" cy="707886"/>
          </a:xfrm>
          <a:prstGeom prst="rect">
            <a:avLst/>
          </a:prstGeom>
          <a:noFill/>
        </p:spPr>
        <p:txBody>
          <a:bodyPr wrap="square" rtlCol="0">
            <a:spAutoFit/>
          </a:bodyPr>
          <a:lstStyle/>
          <a:p>
            <a:pPr algn="just"/>
            <a:r>
              <a:rPr kumimoji="1" lang="ja-JP" altLang="en-US" sz="1000" dirty="0">
                <a:latin typeface="メイリオ" panose="020B0604030504040204" pitchFamily="50" charset="-128"/>
                <a:ea typeface="メイリオ" panose="020B0604030504040204" pitchFamily="50" charset="-128"/>
              </a:rPr>
              <a:t>銀行窓口で振込をするための振込用紙をインターネット出願サイトからダウンロードできます。</a:t>
            </a:r>
            <a:endParaRPr kumimoji="1" lang="en-US" altLang="ja-JP" sz="1000" dirty="0">
              <a:latin typeface="メイリオ" panose="020B0604030504040204" pitchFamily="50" charset="-128"/>
              <a:ea typeface="メイリオ" panose="020B0604030504040204" pitchFamily="50" charset="-128"/>
            </a:endParaRPr>
          </a:p>
          <a:p>
            <a:pPr algn="just"/>
            <a:r>
              <a:rPr kumimoji="1" lang="ja-JP" altLang="en-US" sz="1000" dirty="0">
                <a:latin typeface="メイリオ" panose="020B0604030504040204" pitchFamily="50" charset="-128"/>
                <a:ea typeface="メイリオ" panose="020B0604030504040204" pitchFamily="50" charset="-128"/>
              </a:rPr>
              <a:t>（コンビニ印刷サービスの利用が可能です）</a:t>
            </a:r>
          </a:p>
          <a:p>
            <a:pPr algn="just"/>
            <a:r>
              <a:rPr kumimoji="1" lang="ja-JP" altLang="en-US" sz="1000" dirty="0">
                <a:latin typeface="メイリオ" panose="020B0604030504040204" pitchFamily="50" charset="-128"/>
                <a:ea typeface="メイリオ" panose="020B0604030504040204" pitchFamily="50" charset="-128"/>
              </a:rPr>
              <a:t>振込用紙には「受験番号」「志願者名」「金額」が自動印字されます。</a:t>
            </a:r>
            <a:endParaRPr kumimoji="1" lang="en-US" altLang="ja-JP" sz="1000" dirty="0">
              <a:latin typeface="メイリオ" panose="020B0604030504040204" pitchFamily="50" charset="-128"/>
              <a:ea typeface="メイリオ" panose="020B0604030504040204" pitchFamily="50" charset="-128"/>
            </a:endParaRPr>
          </a:p>
          <a:p>
            <a:pPr algn="just"/>
            <a:r>
              <a:rPr kumimoji="1" lang="ja-JP" altLang="en-US" sz="1000" dirty="0">
                <a:latin typeface="メイリオ" panose="020B0604030504040204" pitchFamily="50" charset="-128"/>
                <a:ea typeface="メイリオ" panose="020B0604030504040204" pitchFamily="50" charset="-128"/>
              </a:rPr>
              <a:t>印刷した振込用紙を銀行営業時間内に窓口へ持参してお振り込みください。</a:t>
            </a:r>
          </a:p>
        </p:txBody>
      </p:sp>
      <p:pic>
        <p:nvPicPr>
          <p:cNvPr id="3" name="図 2">
            <a:extLst>
              <a:ext uri="{FF2B5EF4-FFF2-40B4-BE49-F238E27FC236}">
                <a16:creationId xmlns:a16="http://schemas.microsoft.com/office/drawing/2014/main" id="{6B5C48F6-EB5A-6FE4-3AF0-4F3482B216C4}"/>
              </a:ext>
            </a:extLst>
          </p:cNvPr>
          <p:cNvPicPr>
            <a:picLocks noChangeAspect="1"/>
          </p:cNvPicPr>
          <p:nvPr/>
        </p:nvPicPr>
        <p:blipFill rotWithShape="1">
          <a:blip r:embed="rId2">
            <a:extLst>
              <a:ext uri="{28A0092B-C50C-407E-A947-70E740481C1C}">
                <a14:useLocalDpi xmlns:a14="http://schemas.microsoft.com/office/drawing/2010/main" val="0"/>
              </a:ext>
            </a:extLst>
          </a:blip>
          <a:srcRect t="21234" r="54997" b="33749"/>
          <a:stretch/>
        </p:blipFill>
        <p:spPr bwMode="auto">
          <a:xfrm>
            <a:off x="1190203" y="3693670"/>
            <a:ext cx="2990850" cy="504825"/>
          </a:xfrm>
          <a:prstGeom prst="rect">
            <a:avLst/>
          </a:prstGeom>
          <a:ln>
            <a:noFill/>
          </a:ln>
          <a:extLst>
            <a:ext uri="{53640926-AAD7-44D8-BBD7-CCE9431645EC}">
              <a14:shadowObscured xmlns:a14="http://schemas.microsoft.com/office/drawing/2010/main"/>
            </a:ext>
          </a:extLst>
        </p:spPr>
      </p:pic>
      <p:sp>
        <p:nvSpPr>
          <p:cNvPr id="18" name="テキスト ボックス 17">
            <a:extLst>
              <a:ext uri="{FF2B5EF4-FFF2-40B4-BE49-F238E27FC236}">
                <a16:creationId xmlns:a16="http://schemas.microsoft.com/office/drawing/2014/main" id="{3975C97B-496A-D947-EEC1-A9F649C82CF3}"/>
              </a:ext>
            </a:extLst>
          </p:cNvPr>
          <p:cNvSpPr txBox="1"/>
          <p:nvPr/>
        </p:nvSpPr>
        <p:spPr>
          <a:xfrm>
            <a:off x="1031321" y="4421240"/>
            <a:ext cx="2383148"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コンビニ決済</a:t>
            </a:r>
          </a:p>
        </p:txBody>
      </p:sp>
      <p:grpSp>
        <p:nvGrpSpPr>
          <p:cNvPr id="15" name="グループ化 14">
            <a:extLst>
              <a:ext uri="{FF2B5EF4-FFF2-40B4-BE49-F238E27FC236}">
                <a16:creationId xmlns:a16="http://schemas.microsoft.com/office/drawing/2014/main" id="{224ED62D-B53A-075F-DAFB-473B0DCE84D8}"/>
              </a:ext>
            </a:extLst>
          </p:cNvPr>
          <p:cNvGrpSpPr/>
          <p:nvPr/>
        </p:nvGrpSpPr>
        <p:grpSpPr>
          <a:xfrm>
            <a:off x="1092200" y="5039741"/>
            <a:ext cx="5215467" cy="530455"/>
            <a:chOff x="1092200" y="5039741"/>
            <a:chExt cx="5215467" cy="530455"/>
          </a:xfrm>
        </p:grpSpPr>
        <p:sp>
          <p:nvSpPr>
            <p:cNvPr id="11" name="正方形/長方形 10">
              <a:extLst>
                <a:ext uri="{FF2B5EF4-FFF2-40B4-BE49-F238E27FC236}">
                  <a16:creationId xmlns:a16="http://schemas.microsoft.com/office/drawing/2014/main" id="{C8A0AADC-E894-D7AB-D6B0-13AF58A64276}"/>
                </a:ext>
              </a:extLst>
            </p:cNvPr>
            <p:cNvSpPr/>
            <p:nvPr/>
          </p:nvSpPr>
          <p:spPr>
            <a:xfrm>
              <a:off x="1092200" y="5039741"/>
              <a:ext cx="5215467" cy="530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19E3CCD2-E16C-0AE2-1466-92A5364E9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375" y="5067040"/>
              <a:ext cx="3154753" cy="464981"/>
            </a:xfrm>
            <a:prstGeom prst="rect">
              <a:avLst/>
            </a:prstGeom>
          </p:spPr>
        </p:pic>
        <p:pic>
          <p:nvPicPr>
            <p:cNvPr id="6" name="図 5">
              <a:extLst>
                <a:ext uri="{FF2B5EF4-FFF2-40B4-BE49-F238E27FC236}">
                  <a16:creationId xmlns:a16="http://schemas.microsoft.com/office/drawing/2014/main" id="{63267452-BA6D-C5DA-59FC-96E95D0149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4082" y="5181898"/>
              <a:ext cx="1011649" cy="307893"/>
            </a:xfrm>
            <a:prstGeom prst="rect">
              <a:avLst/>
            </a:prstGeom>
          </p:spPr>
        </p:pic>
        <p:pic>
          <p:nvPicPr>
            <p:cNvPr id="7" name="図 6">
              <a:extLst>
                <a:ext uri="{FF2B5EF4-FFF2-40B4-BE49-F238E27FC236}">
                  <a16:creationId xmlns:a16="http://schemas.microsoft.com/office/drawing/2014/main" id="{7940D41D-BA88-8274-4DC7-0ABE1BCAD8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3872" y="5135095"/>
              <a:ext cx="710040" cy="364446"/>
            </a:xfrm>
            <a:prstGeom prst="rect">
              <a:avLst/>
            </a:prstGeom>
          </p:spPr>
        </p:pic>
      </p:grpSp>
      <p:pic>
        <p:nvPicPr>
          <p:cNvPr id="16" name="図 15">
            <a:extLst>
              <a:ext uri="{FF2B5EF4-FFF2-40B4-BE49-F238E27FC236}">
                <a16:creationId xmlns:a16="http://schemas.microsoft.com/office/drawing/2014/main" id="{2221ED95-74F3-B167-1CFF-9C274F2D9512}"/>
              </a:ext>
            </a:extLst>
          </p:cNvPr>
          <p:cNvPicPr>
            <a:picLocks noChangeAspect="1"/>
          </p:cNvPicPr>
          <p:nvPr/>
        </p:nvPicPr>
        <p:blipFill>
          <a:blip r:embed="rId6"/>
          <a:stretch>
            <a:fillRect/>
          </a:stretch>
        </p:blipFill>
        <p:spPr>
          <a:xfrm>
            <a:off x="1206193" y="6479811"/>
            <a:ext cx="756626" cy="578078"/>
          </a:xfrm>
          <a:prstGeom prst="rect">
            <a:avLst/>
          </a:prstGeom>
        </p:spPr>
      </p:pic>
    </p:spTree>
    <p:extLst>
      <p:ext uri="{BB962C8B-B14F-4D97-AF65-F5344CB8AC3E}">
        <p14:creationId xmlns:p14="http://schemas.microsoft.com/office/powerpoint/2010/main" val="154218067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724</TotalTime>
  <Words>1423</Words>
  <Application>Microsoft Office PowerPoint</Application>
  <PresentationFormat>ユーザー設定</PresentationFormat>
  <Paragraphs>158</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メイリオ</vt:lpstr>
      <vt:lpstr>Arial</vt:lpstr>
      <vt:lpstr>Arial Black</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明理 西出</dc:creator>
  <cp:lastModifiedBy>崇 長井</cp:lastModifiedBy>
  <cp:revision>40</cp:revision>
  <dcterms:created xsi:type="dcterms:W3CDTF">2024-03-03T05:07:07Z</dcterms:created>
  <dcterms:modified xsi:type="dcterms:W3CDTF">2026-05-14T00:55:43Z</dcterms:modified>
</cp:coreProperties>
</file>